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handoutMasterIdLst>
    <p:handoutMasterId r:id="rId32"/>
  </p:handoutMasterIdLst>
  <p:sldIdLst>
    <p:sldId id="256" r:id="rId2"/>
    <p:sldId id="257" r:id="rId3"/>
    <p:sldId id="533" r:id="rId4"/>
    <p:sldId id="259" r:id="rId5"/>
    <p:sldId id="574" r:id="rId6"/>
    <p:sldId id="534" r:id="rId7"/>
    <p:sldId id="537" r:id="rId8"/>
    <p:sldId id="541" r:id="rId9"/>
    <p:sldId id="539" r:id="rId10"/>
    <p:sldId id="260" r:id="rId11"/>
    <p:sldId id="261" r:id="rId12"/>
    <p:sldId id="262" r:id="rId13"/>
    <p:sldId id="266" r:id="rId14"/>
    <p:sldId id="267" r:id="rId15"/>
    <p:sldId id="265" r:id="rId16"/>
    <p:sldId id="556" r:id="rId17"/>
    <p:sldId id="558" r:id="rId18"/>
    <p:sldId id="560" r:id="rId19"/>
    <p:sldId id="564" r:id="rId20"/>
    <p:sldId id="566" r:id="rId21"/>
    <p:sldId id="568" r:id="rId22"/>
    <p:sldId id="572" r:id="rId23"/>
    <p:sldId id="573" r:id="rId24"/>
    <p:sldId id="570" r:id="rId25"/>
    <p:sldId id="543" r:id="rId26"/>
    <p:sldId id="545" r:id="rId27"/>
    <p:sldId id="575" r:id="rId28"/>
    <p:sldId id="278" r:id="rId29"/>
    <p:sldId id="28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11C"/>
    <a:srgbClr val="C0B29A"/>
    <a:srgbClr val="987444"/>
    <a:srgbClr val="DEDBD5"/>
    <a:srgbClr val="A48053"/>
    <a:srgbClr val="DEDAD4"/>
    <a:srgbClr val="DFDBD5"/>
    <a:srgbClr val="9B8560"/>
    <a:srgbClr val="9C8156"/>
    <a:srgbClr val="DFD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snapToGrid="0">
      <p:cViewPr varScale="1">
        <p:scale>
          <a:sx n="88" d="100"/>
          <a:sy n="88" d="100"/>
        </p:scale>
        <p:origin x="1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F7E8E-FBF7-49E5-94BE-07384952C6CA}" type="doc">
      <dgm:prSet loTypeId="urn:microsoft.com/office/officeart/2005/8/layout/cycle6" loCatId="cycle" qsTypeId="urn:microsoft.com/office/officeart/2005/8/quickstyle/3d2" qsCatId="3D" csTypeId="urn:microsoft.com/office/officeart/2005/8/colors/accent6_2" csCatId="accent6" phldr="1"/>
      <dgm:spPr>
        <a:scene3d>
          <a:camera prst="perspectiveHeroicExtremeLeftFacing"/>
          <a:lightRig rig="threePt" dir="t"/>
        </a:scene3d>
      </dgm:spPr>
      <dgm:t>
        <a:bodyPr/>
        <a:lstStyle/>
        <a:p>
          <a:endParaRPr lang="en-NG"/>
        </a:p>
      </dgm:t>
    </dgm:pt>
    <dgm:pt modelId="{329F34AB-0554-4749-A0ED-1FCB2A37B9CA}">
      <dgm:prSet phldrT="[Text]" custT="1"/>
      <dgm:spPr>
        <a:xfrm>
          <a:off x="1257460" y="93377"/>
          <a:ext cx="963599" cy="416087"/>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300" b="1">
              <a:solidFill>
                <a:sysClr val="window" lastClr="FFFFFF"/>
              </a:solidFill>
              <a:latin typeface="Calibri"/>
              <a:ea typeface="+mn-ea"/>
              <a:cs typeface="+mn-cs"/>
            </a:rPr>
            <a:t>Premium Service</a:t>
          </a:r>
          <a:endParaRPr lang="en-NG" sz="1300" b="1" dirty="0">
            <a:solidFill>
              <a:sysClr val="window" lastClr="FFFFFF"/>
            </a:solidFill>
            <a:latin typeface="Calibri"/>
            <a:ea typeface="+mn-ea"/>
            <a:cs typeface="+mn-cs"/>
          </a:endParaRPr>
        </a:p>
      </dgm:t>
    </dgm:pt>
    <dgm:pt modelId="{5E7E418F-C042-49D2-8BC6-F0A922AC6883}" type="parTrans" cxnId="{4C46D60F-F4C2-452A-B06C-FEEC3EF6827C}">
      <dgm:prSet/>
      <dgm:spPr/>
      <dgm:t>
        <a:bodyPr/>
        <a:lstStyle/>
        <a:p>
          <a:endParaRPr lang="en-NG"/>
        </a:p>
      </dgm:t>
    </dgm:pt>
    <dgm:pt modelId="{02790012-E83C-414B-9A77-5ECCC2124282}" type="sibTrans" cxnId="{4C46D60F-F4C2-452A-B06C-FEEC3EF6827C}">
      <dgm:prSet/>
      <dgm:spPr>
        <a:xfrm>
          <a:off x="296461" y="301420"/>
          <a:ext cx="2885596" cy="2885596"/>
        </a:xfrm>
        <a:custGeom>
          <a:avLst/>
          <a:gdLst/>
          <a:ahLst/>
          <a:cxnLst/>
          <a:rect l="0" t="0" r="0" b="0"/>
          <a:pathLst>
            <a:path>
              <a:moveTo>
                <a:pt x="1927473" y="83843"/>
              </a:moveTo>
              <a:arcTo wR="1442798" hR="1442798" stAng="17377735" swAng="713787"/>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3716E86B-8463-4EF9-8C7E-37301138B218}">
      <dgm:prSet phldrT="[Text]" custT="1"/>
      <dgm:spPr>
        <a:xfrm>
          <a:off x="2187980" y="515962"/>
          <a:ext cx="1142984" cy="416087"/>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200" b="1" dirty="0">
              <a:solidFill>
                <a:sysClr val="window" lastClr="FFFFFF"/>
              </a:solidFill>
              <a:latin typeface="Calibri"/>
              <a:ea typeface="+mn-ea"/>
              <a:cs typeface="+mn-cs"/>
            </a:rPr>
            <a:t>Willing-buyer Willing-seller</a:t>
          </a:r>
          <a:endParaRPr lang="en-NG" sz="1200" b="1" dirty="0">
            <a:solidFill>
              <a:sysClr val="window" lastClr="FFFFFF"/>
            </a:solidFill>
            <a:latin typeface="Calibri"/>
            <a:ea typeface="+mn-ea"/>
            <a:cs typeface="+mn-cs"/>
          </a:endParaRPr>
        </a:p>
      </dgm:t>
    </dgm:pt>
    <dgm:pt modelId="{F454DBB4-A785-44CC-B41E-1DB3A0CB4C68}" type="parTrans" cxnId="{C3391035-B14B-4E21-99BC-243AC248126E}">
      <dgm:prSet/>
      <dgm:spPr/>
      <dgm:t>
        <a:bodyPr/>
        <a:lstStyle/>
        <a:p>
          <a:endParaRPr lang="en-NG"/>
        </a:p>
      </dgm:t>
    </dgm:pt>
    <dgm:pt modelId="{795D4682-DC45-492E-9012-D03B8A56122D}" type="sibTrans" cxnId="{C3391035-B14B-4E21-99BC-243AC248126E}">
      <dgm:prSet/>
      <dgm:spPr>
        <a:xfrm>
          <a:off x="296461" y="301420"/>
          <a:ext cx="2885596" cy="2885596"/>
        </a:xfrm>
        <a:custGeom>
          <a:avLst/>
          <a:gdLst/>
          <a:ahLst/>
          <a:cxnLst/>
          <a:rect l="0" t="0" r="0" b="0"/>
          <a:pathLst>
            <a:path>
              <a:moveTo>
                <a:pt x="2638573" y="635463"/>
              </a:moveTo>
              <a:arcTo wR="1442798" hR="1442798" stAng="19558470" swAng="137348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57A5A53F-48C8-4DF0-A029-540853E2EB71}">
      <dgm:prSet phldrT="[Text]" custT="1"/>
      <dgm:spPr>
        <a:xfrm>
          <a:off x="2757361" y="1471338"/>
          <a:ext cx="849393" cy="545760"/>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200" b="1">
              <a:solidFill>
                <a:sysClr val="window" lastClr="FFFFFF"/>
              </a:solidFill>
              <a:latin typeface="Calibri"/>
              <a:ea typeface="+mn-ea"/>
              <a:cs typeface="+mn-cs"/>
            </a:rPr>
            <a:t>Cost reflective Tariffs</a:t>
          </a:r>
          <a:endParaRPr lang="en-NG" sz="1200" b="1" dirty="0">
            <a:solidFill>
              <a:sysClr val="window" lastClr="FFFFFF"/>
            </a:solidFill>
            <a:latin typeface="Calibri"/>
            <a:ea typeface="+mn-ea"/>
            <a:cs typeface="+mn-cs"/>
          </a:endParaRPr>
        </a:p>
      </dgm:t>
    </dgm:pt>
    <dgm:pt modelId="{2DD9EA87-F317-476E-BD3A-DCE340356580}" type="parTrans" cxnId="{0FF57084-3464-48C7-B976-7A033C532FB6}">
      <dgm:prSet/>
      <dgm:spPr/>
      <dgm:t>
        <a:bodyPr/>
        <a:lstStyle/>
        <a:p>
          <a:endParaRPr lang="en-NG"/>
        </a:p>
      </dgm:t>
    </dgm:pt>
    <dgm:pt modelId="{B28B7997-A398-4835-BBDD-2982DE0BA763}" type="sibTrans" cxnId="{0FF57084-3464-48C7-B976-7A033C532FB6}">
      <dgm:prSet/>
      <dgm:spPr>
        <a:xfrm>
          <a:off x="281818" y="393312"/>
          <a:ext cx="2885596" cy="2885596"/>
        </a:xfrm>
        <a:custGeom>
          <a:avLst/>
          <a:gdLst/>
          <a:ahLst/>
          <a:cxnLst/>
          <a:rect l="0" t="0" r="0" b="0"/>
          <a:pathLst>
            <a:path>
              <a:moveTo>
                <a:pt x="2873679" y="1627854"/>
              </a:moveTo>
              <a:arcTo wR="1442798" hR="1442798" stAng="442151" swAng="96107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A7284551-3CF5-47A6-8A72-E86B48AC6848}">
      <dgm:prSet phldrT="[Text]" custT="1"/>
      <dgm:spPr>
        <a:xfrm>
          <a:off x="2336397" y="2412579"/>
          <a:ext cx="1163225" cy="416087"/>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200" b="1">
              <a:solidFill>
                <a:sysClr val="window" lastClr="FFFFFF"/>
              </a:solidFill>
              <a:latin typeface="Calibri"/>
              <a:ea typeface="+mn-ea"/>
              <a:cs typeface="+mn-cs"/>
            </a:rPr>
            <a:t>Investment in Networks</a:t>
          </a:r>
          <a:endParaRPr lang="en-NG" sz="1200" b="1" dirty="0">
            <a:solidFill>
              <a:sysClr val="window" lastClr="FFFFFF"/>
            </a:solidFill>
            <a:latin typeface="Calibri"/>
            <a:ea typeface="+mn-ea"/>
            <a:cs typeface="+mn-cs"/>
          </a:endParaRPr>
        </a:p>
      </dgm:t>
    </dgm:pt>
    <dgm:pt modelId="{6003DED5-0A29-48BA-A90A-EBC5D5B231C2}" type="parTrans" cxnId="{48202EB0-0F2F-4661-9CE9-1AD2ABC5BE39}">
      <dgm:prSet/>
      <dgm:spPr/>
      <dgm:t>
        <a:bodyPr/>
        <a:lstStyle/>
        <a:p>
          <a:endParaRPr lang="en-NG"/>
        </a:p>
      </dgm:t>
    </dgm:pt>
    <dgm:pt modelId="{9824EF6E-BE16-4D55-8BC0-CF3FFA1DCE1D}" type="sibTrans" cxnId="{48202EB0-0F2F-4661-9CE9-1AD2ABC5BE39}">
      <dgm:prSet/>
      <dgm:spPr>
        <a:xfrm>
          <a:off x="379566" y="264299"/>
          <a:ext cx="2885596" cy="2885596"/>
        </a:xfrm>
        <a:custGeom>
          <a:avLst/>
          <a:gdLst/>
          <a:ahLst/>
          <a:cxnLst/>
          <a:rect l="0" t="0" r="0" b="0"/>
          <a:pathLst>
            <a:path>
              <a:moveTo>
                <a:pt x="2347140" y="2567001"/>
              </a:moveTo>
              <a:arcTo wR="1442798" hR="1442798" stAng="3071147" swAng="983142"/>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766DC5E3-05D0-459F-A5DC-F7C80C52402B}">
      <dgm:prSet phldrT="[Text]" custT="1"/>
      <dgm:spPr>
        <a:xfrm>
          <a:off x="9837" y="2412579"/>
          <a:ext cx="1101343" cy="416087"/>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400" b="1">
              <a:solidFill>
                <a:sysClr val="window" lastClr="FFFFFF"/>
              </a:solidFill>
              <a:latin typeface="Calibri"/>
              <a:ea typeface="+mn-ea"/>
              <a:cs typeface="+mn-cs"/>
            </a:rPr>
            <a:t>Available Meters</a:t>
          </a:r>
          <a:endParaRPr lang="en-NG" sz="1400" b="1" dirty="0">
            <a:solidFill>
              <a:sysClr val="window" lastClr="FFFFFF"/>
            </a:solidFill>
            <a:latin typeface="Calibri"/>
            <a:ea typeface="+mn-ea"/>
            <a:cs typeface="+mn-cs"/>
          </a:endParaRPr>
        </a:p>
      </dgm:t>
    </dgm:pt>
    <dgm:pt modelId="{8913EC90-B5C3-4855-8F15-A70629455FE2}" type="parTrans" cxnId="{3519DF3F-5C23-4B18-AC60-249A2AFCE358}">
      <dgm:prSet/>
      <dgm:spPr/>
      <dgm:t>
        <a:bodyPr/>
        <a:lstStyle/>
        <a:p>
          <a:endParaRPr lang="en-NG"/>
        </a:p>
      </dgm:t>
    </dgm:pt>
    <dgm:pt modelId="{D40D0FA5-ABF2-478E-A4C9-475F1D2F76DC}" type="sibTrans" cxnId="{3519DF3F-5C23-4B18-AC60-249A2AFCE358}">
      <dgm:prSet/>
      <dgm:spPr>
        <a:xfrm>
          <a:off x="311105" y="393312"/>
          <a:ext cx="2885596" cy="2885596"/>
        </a:xfrm>
        <a:custGeom>
          <a:avLst/>
          <a:gdLst/>
          <a:ahLst/>
          <a:cxnLst/>
          <a:rect l="0" t="0" r="0" b="0"/>
          <a:pathLst>
            <a:path>
              <a:moveTo>
                <a:pt x="118534" y="2015504"/>
              </a:moveTo>
              <a:arcTo wR="1442798" hR="1442798" stAng="9396775" swAng="96107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E8A26DD1-5889-49FE-9FDF-E4DBD5033BBF}">
      <dgm:prSet custT="1"/>
      <dgm:spPr>
        <a:xfrm>
          <a:off x="237663" y="515962"/>
          <a:ext cx="962767" cy="416087"/>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200" b="1" dirty="0">
              <a:solidFill>
                <a:sysClr val="window" lastClr="FFFFFF"/>
              </a:solidFill>
              <a:latin typeface="Calibri"/>
              <a:ea typeface="+mn-ea"/>
              <a:cs typeface="+mn-cs"/>
            </a:rPr>
            <a:t>New Technology</a:t>
          </a:r>
          <a:endParaRPr lang="en-NG" sz="1200" b="1" dirty="0">
            <a:solidFill>
              <a:sysClr val="window" lastClr="FFFFFF"/>
            </a:solidFill>
            <a:latin typeface="Calibri"/>
            <a:ea typeface="+mn-ea"/>
            <a:cs typeface="+mn-cs"/>
          </a:endParaRPr>
        </a:p>
      </dgm:t>
    </dgm:pt>
    <dgm:pt modelId="{3686727B-7DA5-40D8-B3E9-9DCE303AB2CE}" type="parTrans" cxnId="{B51010F3-3AB9-4F09-AF16-0AFB2466985E}">
      <dgm:prSet/>
      <dgm:spPr/>
      <dgm:t>
        <a:bodyPr/>
        <a:lstStyle/>
        <a:p>
          <a:endParaRPr lang="en-NG"/>
        </a:p>
      </dgm:t>
    </dgm:pt>
    <dgm:pt modelId="{DFA946EE-F707-47E5-B069-AAF36F0267B2}" type="sibTrans" cxnId="{B51010F3-3AB9-4F09-AF16-0AFB2466985E}">
      <dgm:prSet/>
      <dgm:spPr>
        <a:xfrm>
          <a:off x="296461" y="301420"/>
          <a:ext cx="2885596" cy="2885596"/>
        </a:xfrm>
        <a:custGeom>
          <a:avLst/>
          <a:gdLst/>
          <a:ahLst/>
          <a:cxnLst/>
          <a:rect l="0" t="0" r="0" b="0"/>
          <a:pathLst>
            <a:path>
              <a:moveTo>
                <a:pt x="688393" y="212944"/>
              </a:moveTo>
              <a:arcTo wR="1442798" hR="1442798" stAng="14308478" swAng="713787"/>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FDEC3B0D-F1EC-4F5A-9B39-2FC86C89F890}">
      <dgm:prSet custT="1"/>
      <dgm:spPr>
        <a:xfrm>
          <a:off x="-77834" y="1471338"/>
          <a:ext cx="748591" cy="545760"/>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400" b="1">
              <a:solidFill>
                <a:sysClr val="window" lastClr="FFFFFF"/>
              </a:solidFill>
              <a:latin typeface="Calibri"/>
              <a:ea typeface="+mn-ea"/>
              <a:cs typeface="+mn-cs"/>
            </a:rPr>
            <a:t>Choice</a:t>
          </a:r>
          <a:endParaRPr lang="en-NG" sz="1400" b="1" dirty="0">
            <a:solidFill>
              <a:sysClr val="window" lastClr="FFFFFF"/>
            </a:solidFill>
            <a:latin typeface="Calibri"/>
            <a:ea typeface="+mn-ea"/>
            <a:cs typeface="+mn-cs"/>
          </a:endParaRPr>
        </a:p>
      </dgm:t>
    </dgm:pt>
    <dgm:pt modelId="{1CBD654C-D3C2-4BAC-A666-506E3B10512A}" type="parTrans" cxnId="{8FCB040C-5B67-4C5D-869E-0CE5C8ABF37E}">
      <dgm:prSet/>
      <dgm:spPr/>
      <dgm:t>
        <a:bodyPr/>
        <a:lstStyle/>
        <a:p>
          <a:endParaRPr lang="en-NG"/>
        </a:p>
      </dgm:t>
    </dgm:pt>
    <dgm:pt modelId="{94A70A71-DAD1-4186-B25F-114BF96C3C7B}" type="sibTrans" cxnId="{8FCB040C-5B67-4C5D-869E-0CE5C8ABF37E}">
      <dgm:prSet/>
      <dgm:spPr>
        <a:xfrm>
          <a:off x="296461" y="301420"/>
          <a:ext cx="2885596" cy="2885596"/>
        </a:xfrm>
        <a:custGeom>
          <a:avLst/>
          <a:gdLst/>
          <a:ahLst/>
          <a:cxnLst/>
          <a:rect l="0" t="0" r="0" b="0"/>
          <a:pathLst>
            <a:path>
              <a:moveTo>
                <a:pt x="27156" y="1164185"/>
              </a:moveTo>
              <a:arcTo wR="1442798" hR="1442798" stAng="11468047" swAng="137348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7375C2FB-B720-45D4-AA58-D4A602D4584C}">
      <dgm:prSet custT="1"/>
      <dgm:spPr>
        <a:xfrm>
          <a:off x="1109563" y="2978973"/>
          <a:ext cx="1259392" cy="416087"/>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gm:spPr>
      <dgm:t>
        <a:bodyPr/>
        <a:lstStyle/>
        <a:p>
          <a:pPr>
            <a:buNone/>
          </a:pPr>
          <a:r>
            <a:rPr lang="en-GB" sz="1400" b="1">
              <a:solidFill>
                <a:sysClr val="window" lastClr="FFFFFF"/>
              </a:solidFill>
              <a:latin typeface="Calibri"/>
              <a:ea typeface="+mn-ea"/>
              <a:cs typeface="+mn-cs"/>
            </a:rPr>
            <a:t>Incremental</a:t>
          </a:r>
          <a:endParaRPr lang="en-NG" sz="1400" b="1" dirty="0">
            <a:solidFill>
              <a:sysClr val="window" lastClr="FFFFFF"/>
            </a:solidFill>
            <a:latin typeface="Calibri"/>
            <a:ea typeface="+mn-ea"/>
            <a:cs typeface="+mn-cs"/>
          </a:endParaRPr>
        </a:p>
      </dgm:t>
    </dgm:pt>
    <dgm:pt modelId="{7407BEBC-A3F8-40B9-945B-90606EF335F1}" type="parTrans" cxnId="{603D4B2A-EA76-4534-A25F-F89EBEA4D6FA}">
      <dgm:prSet/>
      <dgm:spPr/>
      <dgm:t>
        <a:bodyPr/>
        <a:lstStyle/>
        <a:p>
          <a:endParaRPr lang="en-NG"/>
        </a:p>
      </dgm:t>
    </dgm:pt>
    <dgm:pt modelId="{5F534E9D-43BE-4558-AF4B-553053807211}" type="sibTrans" cxnId="{603D4B2A-EA76-4534-A25F-F89EBEA4D6FA}">
      <dgm:prSet/>
      <dgm:spPr>
        <a:xfrm>
          <a:off x="213356" y="264299"/>
          <a:ext cx="2885596" cy="2885596"/>
        </a:xfrm>
        <a:custGeom>
          <a:avLst/>
          <a:gdLst/>
          <a:ahLst/>
          <a:cxnLst/>
          <a:rect l="0" t="0" r="0" b="0"/>
          <a:pathLst>
            <a:path>
              <a:moveTo>
                <a:pt x="892326" y="2776458"/>
              </a:moveTo>
              <a:arcTo wR="1442798" hR="1442798" stAng="6745712" swAng="983142"/>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gm:spPr>
      <dgm:t>
        <a:bodyPr/>
        <a:lstStyle/>
        <a:p>
          <a:endParaRPr lang="en-NG"/>
        </a:p>
      </dgm:t>
    </dgm:pt>
    <dgm:pt modelId="{2E1EDCC1-79AE-4445-8A22-B33CF723993C}" type="pres">
      <dgm:prSet presAssocID="{23AF7E8E-FBF7-49E5-94BE-07384952C6CA}" presName="cycle" presStyleCnt="0">
        <dgm:presLayoutVars>
          <dgm:dir/>
          <dgm:resizeHandles val="exact"/>
        </dgm:presLayoutVars>
      </dgm:prSet>
      <dgm:spPr/>
    </dgm:pt>
    <dgm:pt modelId="{6CF166AF-88BF-4E91-BA4F-CDF01B6B1E8C}" type="pres">
      <dgm:prSet presAssocID="{329F34AB-0554-4749-A0ED-1FCB2A37B9CA}" presName="node" presStyleLbl="node1" presStyleIdx="0" presStyleCnt="8" custScaleX="150531">
        <dgm:presLayoutVars>
          <dgm:bulletEnabled val="1"/>
        </dgm:presLayoutVars>
      </dgm:prSet>
      <dgm:spPr/>
    </dgm:pt>
    <dgm:pt modelId="{92DE59BB-615E-444E-BF8C-EC0A017FCEF9}" type="pres">
      <dgm:prSet presAssocID="{329F34AB-0554-4749-A0ED-1FCB2A37B9CA}" presName="spNode" presStyleCnt="0"/>
      <dgm:spPr/>
    </dgm:pt>
    <dgm:pt modelId="{41B73112-E40E-49C4-AB5F-CEBBCF667647}" type="pres">
      <dgm:prSet presAssocID="{02790012-E83C-414B-9A77-5ECCC2124282}" presName="sibTrans" presStyleLbl="sibTrans1D1" presStyleIdx="0" presStyleCnt="8"/>
      <dgm:spPr/>
    </dgm:pt>
    <dgm:pt modelId="{CAE409D7-5636-4354-896E-102F854B957A}" type="pres">
      <dgm:prSet presAssocID="{3716E86B-8463-4EF9-8C7E-37301138B218}" presName="node" presStyleLbl="node1" presStyleIdx="1" presStyleCnt="8" custScaleX="178554">
        <dgm:presLayoutVars>
          <dgm:bulletEnabled val="1"/>
        </dgm:presLayoutVars>
      </dgm:prSet>
      <dgm:spPr/>
    </dgm:pt>
    <dgm:pt modelId="{DE176E66-EA9C-4738-B415-18F2BC99E3D0}" type="pres">
      <dgm:prSet presAssocID="{3716E86B-8463-4EF9-8C7E-37301138B218}" presName="spNode" presStyleCnt="0"/>
      <dgm:spPr/>
    </dgm:pt>
    <dgm:pt modelId="{953690C5-0BB3-4D8D-8F11-19466FD63BD9}" type="pres">
      <dgm:prSet presAssocID="{795D4682-DC45-492E-9012-D03B8A56122D}" presName="sibTrans" presStyleLbl="sibTrans1D1" presStyleIdx="1" presStyleCnt="8"/>
      <dgm:spPr/>
    </dgm:pt>
    <dgm:pt modelId="{41C39BD9-16D8-4079-8EEA-6564A9BF4AFD}" type="pres">
      <dgm:prSet presAssocID="{57A5A53F-48C8-4DF0-A029-540853E2EB71}" presName="node" presStyleLbl="node1" presStyleIdx="2" presStyleCnt="8" custScaleX="132690" custScaleY="131165">
        <dgm:presLayoutVars>
          <dgm:bulletEnabled val="1"/>
        </dgm:presLayoutVars>
      </dgm:prSet>
      <dgm:spPr/>
    </dgm:pt>
    <dgm:pt modelId="{4B74DB72-142A-4FDC-B04B-68A629D6E6AE}" type="pres">
      <dgm:prSet presAssocID="{57A5A53F-48C8-4DF0-A029-540853E2EB71}" presName="spNode" presStyleCnt="0"/>
      <dgm:spPr/>
    </dgm:pt>
    <dgm:pt modelId="{2A413F6B-0553-4D3A-8106-7E46157FBEE0}" type="pres">
      <dgm:prSet presAssocID="{B28B7997-A398-4835-BBDD-2982DE0BA763}" presName="sibTrans" presStyleLbl="sibTrans1D1" presStyleIdx="2" presStyleCnt="8"/>
      <dgm:spPr/>
    </dgm:pt>
    <dgm:pt modelId="{991BE6DB-60E6-4535-AA51-AB87CA62A9FF}" type="pres">
      <dgm:prSet presAssocID="{A7284551-3CF5-47A6-8A72-E86B48AC6848}" presName="node" presStyleLbl="node1" presStyleIdx="3" presStyleCnt="8" custScaleX="181716" custRadScaleRad="101806" custRadScaleInc="-55794">
        <dgm:presLayoutVars>
          <dgm:bulletEnabled val="1"/>
        </dgm:presLayoutVars>
      </dgm:prSet>
      <dgm:spPr/>
    </dgm:pt>
    <dgm:pt modelId="{521D5277-DDFE-4428-B588-487E420879B6}" type="pres">
      <dgm:prSet presAssocID="{A7284551-3CF5-47A6-8A72-E86B48AC6848}" presName="spNode" presStyleCnt="0"/>
      <dgm:spPr/>
    </dgm:pt>
    <dgm:pt modelId="{D8F55B0E-F901-45C6-8B82-E220A1DFDB32}" type="pres">
      <dgm:prSet presAssocID="{9824EF6E-BE16-4D55-8BC0-CF3FFA1DCE1D}" presName="sibTrans" presStyleLbl="sibTrans1D1" presStyleIdx="3" presStyleCnt="8"/>
      <dgm:spPr/>
    </dgm:pt>
    <dgm:pt modelId="{23D70CE6-158C-4CC8-A355-4A01B52AA150}" type="pres">
      <dgm:prSet presAssocID="{7375C2FB-B720-45D4-AA58-D4A602D4584C}" presName="node" presStyleLbl="node1" presStyleIdx="4" presStyleCnt="8" custScaleX="196739">
        <dgm:presLayoutVars>
          <dgm:bulletEnabled val="1"/>
        </dgm:presLayoutVars>
      </dgm:prSet>
      <dgm:spPr/>
    </dgm:pt>
    <dgm:pt modelId="{1053729C-8AC7-4799-870C-665095D8B991}" type="pres">
      <dgm:prSet presAssocID="{7375C2FB-B720-45D4-AA58-D4A602D4584C}" presName="spNode" presStyleCnt="0"/>
      <dgm:spPr/>
    </dgm:pt>
    <dgm:pt modelId="{885A0951-019E-4766-A30F-F398D0904CEF}" type="pres">
      <dgm:prSet presAssocID="{5F534E9D-43BE-4558-AF4B-553053807211}" presName="sibTrans" presStyleLbl="sibTrans1D1" presStyleIdx="4" presStyleCnt="8"/>
      <dgm:spPr/>
    </dgm:pt>
    <dgm:pt modelId="{29FE2D4E-2CCE-4473-A428-59EE412CF045}" type="pres">
      <dgm:prSet presAssocID="{766DC5E3-05D0-459F-A5DC-F7C80C52402B}" presName="node" presStyleLbl="node1" presStyleIdx="5" presStyleCnt="8" custScaleX="172049" custRadScaleRad="101806" custRadScaleInc="55794">
        <dgm:presLayoutVars>
          <dgm:bulletEnabled val="1"/>
        </dgm:presLayoutVars>
      </dgm:prSet>
      <dgm:spPr/>
    </dgm:pt>
    <dgm:pt modelId="{97B04DEA-5200-404C-9F6F-66F9C2371B5E}" type="pres">
      <dgm:prSet presAssocID="{766DC5E3-05D0-459F-A5DC-F7C80C52402B}" presName="spNode" presStyleCnt="0"/>
      <dgm:spPr/>
    </dgm:pt>
    <dgm:pt modelId="{C85D6F22-4DBD-4998-A34A-7E3EE77498E5}" type="pres">
      <dgm:prSet presAssocID="{D40D0FA5-ABF2-478E-A4C9-475F1D2F76DC}" presName="sibTrans" presStyleLbl="sibTrans1D1" presStyleIdx="5" presStyleCnt="8"/>
      <dgm:spPr/>
    </dgm:pt>
    <dgm:pt modelId="{6E8735E6-2E4A-42C1-8D55-3709F5A3BBBF}" type="pres">
      <dgm:prSet presAssocID="{FDEC3B0D-F1EC-4F5A-9B39-2FC86C89F890}" presName="node" presStyleLbl="node1" presStyleIdx="6" presStyleCnt="8" custScaleX="116943" custScaleY="131165">
        <dgm:presLayoutVars>
          <dgm:bulletEnabled val="1"/>
        </dgm:presLayoutVars>
      </dgm:prSet>
      <dgm:spPr/>
    </dgm:pt>
    <dgm:pt modelId="{A2B35D63-4640-4D67-A4A2-78FE5AE2ED2D}" type="pres">
      <dgm:prSet presAssocID="{FDEC3B0D-F1EC-4F5A-9B39-2FC86C89F890}" presName="spNode" presStyleCnt="0"/>
      <dgm:spPr/>
    </dgm:pt>
    <dgm:pt modelId="{25EEEE17-83F9-4F95-BAD9-711AF8E2C555}" type="pres">
      <dgm:prSet presAssocID="{94A70A71-DAD1-4186-B25F-114BF96C3C7B}" presName="sibTrans" presStyleLbl="sibTrans1D1" presStyleIdx="6" presStyleCnt="8"/>
      <dgm:spPr/>
    </dgm:pt>
    <dgm:pt modelId="{4164DE3F-3CA8-4074-94AB-C73C622F82C9}" type="pres">
      <dgm:prSet presAssocID="{E8A26DD1-5889-49FE-9FDF-E4DBD5033BBF}" presName="node" presStyleLbl="node1" presStyleIdx="7" presStyleCnt="8" custScaleX="150401">
        <dgm:presLayoutVars>
          <dgm:bulletEnabled val="1"/>
        </dgm:presLayoutVars>
      </dgm:prSet>
      <dgm:spPr/>
    </dgm:pt>
    <dgm:pt modelId="{CC81DBBC-7E5A-48C5-8988-10922D6531BA}" type="pres">
      <dgm:prSet presAssocID="{E8A26DD1-5889-49FE-9FDF-E4DBD5033BBF}" presName="spNode" presStyleCnt="0"/>
      <dgm:spPr/>
    </dgm:pt>
    <dgm:pt modelId="{0DC9AFF4-B40A-47DF-8B0A-472604BA41ED}" type="pres">
      <dgm:prSet presAssocID="{DFA946EE-F707-47E5-B069-AAF36F0267B2}" presName="sibTrans" presStyleLbl="sibTrans1D1" presStyleIdx="7" presStyleCnt="8"/>
      <dgm:spPr/>
    </dgm:pt>
  </dgm:ptLst>
  <dgm:cxnLst>
    <dgm:cxn modelId="{DAEEB001-ED33-4234-B55C-8F8A815F0CB1}" type="presOf" srcId="{3716E86B-8463-4EF9-8C7E-37301138B218}" destId="{CAE409D7-5636-4354-896E-102F854B957A}" srcOrd="0" destOrd="0" presId="urn:microsoft.com/office/officeart/2005/8/layout/cycle6"/>
    <dgm:cxn modelId="{5041A005-1690-4100-909F-6B590B42987A}" type="presOf" srcId="{7375C2FB-B720-45D4-AA58-D4A602D4584C}" destId="{23D70CE6-158C-4CC8-A355-4A01B52AA150}" srcOrd="0" destOrd="0" presId="urn:microsoft.com/office/officeart/2005/8/layout/cycle6"/>
    <dgm:cxn modelId="{8FCB040C-5B67-4C5D-869E-0CE5C8ABF37E}" srcId="{23AF7E8E-FBF7-49E5-94BE-07384952C6CA}" destId="{FDEC3B0D-F1EC-4F5A-9B39-2FC86C89F890}" srcOrd="6" destOrd="0" parTransId="{1CBD654C-D3C2-4BAC-A666-506E3B10512A}" sibTransId="{94A70A71-DAD1-4186-B25F-114BF96C3C7B}"/>
    <dgm:cxn modelId="{4C46D60F-F4C2-452A-B06C-FEEC3EF6827C}" srcId="{23AF7E8E-FBF7-49E5-94BE-07384952C6CA}" destId="{329F34AB-0554-4749-A0ED-1FCB2A37B9CA}" srcOrd="0" destOrd="0" parTransId="{5E7E418F-C042-49D2-8BC6-F0A922AC6883}" sibTransId="{02790012-E83C-414B-9A77-5ECCC2124282}"/>
    <dgm:cxn modelId="{DA9AC811-8CD2-4016-920E-53C6C63959FB}" type="presOf" srcId="{9824EF6E-BE16-4D55-8BC0-CF3FFA1DCE1D}" destId="{D8F55B0E-F901-45C6-8B82-E220A1DFDB32}" srcOrd="0" destOrd="0" presId="urn:microsoft.com/office/officeart/2005/8/layout/cycle6"/>
    <dgm:cxn modelId="{6B959F17-E6BB-4A3D-AF57-64EADEA94427}" type="presOf" srcId="{E8A26DD1-5889-49FE-9FDF-E4DBD5033BBF}" destId="{4164DE3F-3CA8-4074-94AB-C73C622F82C9}" srcOrd="0" destOrd="0" presId="urn:microsoft.com/office/officeart/2005/8/layout/cycle6"/>
    <dgm:cxn modelId="{D68DBC23-94D9-44CA-87BD-106B158817B4}" type="presOf" srcId="{795D4682-DC45-492E-9012-D03B8A56122D}" destId="{953690C5-0BB3-4D8D-8F11-19466FD63BD9}" srcOrd="0" destOrd="0" presId="urn:microsoft.com/office/officeart/2005/8/layout/cycle6"/>
    <dgm:cxn modelId="{23327325-74D7-41F4-A798-57D277DD2D87}" type="presOf" srcId="{A7284551-3CF5-47A6-8A72-E86B48AC6848}" destId="{991BE6DB-60E6-4535-AA51-AB87CA62A9FF}" srcOrd="0" destOrd="0" presId="urn:microsoft.com/office/officeart/2005/8/layout/cycle6"/>
    <dgm:cxn modelId="{603D4B2A-EA76-4534-A25F-F89EBEA4D6FA}" srcId="{23AF7E8E-FBF7-49E5-94BE-07384952C6CA}" destId="{7375C2FB-B720-45D4-AA58-D4A602D4584C}" srcOrd="4" destOrd="0" parTransId="{7407BEBC-A3F8-40B9-945B-90606EF335F1}" sibTransId="{5F534E9D-43BE-4558-AF4B-553053807211}"/>
    <dgm:cxn modelId="{C3391035-B14B-4E21-99BC-243AC248126E}" srcId="{23AF7E8E-FBF7-49E5-94BE-07384952C6CA}" destId="{3716E86B-8463-4EF9-8C7E-37301138B218}" srcOrd="1" destOrd="0" parTransId="{F454DBB4-A785-44CC-B41E-1DB3A0CB4C68}" sibTransId="{795D4682-DC45-492E-9012-D03B8A56122D}"/>
    <dgm:cxn modelId="{3519DF3F-5C23-4B18-AC60-249A2AFCE358}" srcId="{23AF7E8E-FBF7-49E5-94BE-07384952C6CA}" destId="{766DC5E3-05D0-459F-A5DC-F7C80C52402B}" srcOrd="5" destOrd="0" parTransId="{8913EC90-B5C3-4855-8F15-A70629455FE2}" sibTransId="{D40D0FA5-ABF2-478E-A4C9-475F1D2F76DC}"/>
    <dgm:cxn modelId="{E1A1055E-199E-4A83-B12C-7A2DF41102BC}" type="presOf" srcId="{DFA946EE-F707-47E5-B069-AAF36F0267B2}" destId="{0DC9AFF4-B40A-47DF-8B0A-472604BA41ED}" srcOrd="0" destOrd="0" presId="urn:microsoft.com/office/officeart/2005/8/layout/cycle6"/>
    <dgm:cxn modelId="{174D0C60-012E-40F4-8BD4-40833A9D0039}" type="presOf" srcId="{02790012-E83C-414B-9A77-5ECCC2124282}" destId="{41B73112-E40E-49C4-AB5F-CEBBCF667647}" srcOrd="0" destOrd="0" presId="urn:microsoft.com/office/officeart/2005/8/layout/cycle6"/>
    <dgm:cxn modelId="{B0D7BA77-B32F-44C0-A482-224C165D0673}" type="presOf" srcId="{D40D0FA5-ABF2-478E-A4C9-475F1D2F76DC}" destId="{C85D6F22-4DBD-4998-A34A-7E3EE77498E5}" srcOrd="0" destOrd="0" presId="urn:microsoft.com/office/officeart/2005/8/layout/cycle6"/>
    <dgm:cxn modelId="{0FF57084-3464-48C7-B976-7A033C532FB6}" srcId="{23AF7E8E-FBF7-49E5-94BE-07384952C6CA}" destId="{57A5A53F-48C8-4DF0-A029-540853E2EB71}" srcOrd="2" destOrd="0" parTransId="{2DD9EA87-F317-476E-BD3A-DCE340356580}" sibTransId="{B28B7997-A398-4835-BBDD-2982DE0BA763}"/>
    <dgm:cxn modelId="{2AE75B93-3436-4E2A-82FC-E24B2D5B1540}" type="presOf" srcId="{23AF7E8E-FBF7-49E5-94BE-07384952C6CA}" destId="{2E1EDCC1-79AE-4445-8A22-B33CF723993C}" srcOrd="0" destOrd="0" presId="urn:microsoft.com/office/officeart/2005/8/layout/cycle6"/>
    <dgm:cxn modelId="{D7875498-C1E0-41F1-9D64-D0853A8A45AF}" type="presOf" srcId="{B28B7997-A398-4835-BBDD-2982DE0BA763}" destId="{2A413F6B-0553-4D3A-8106-7E46157FBEE0}" srcOrd="0" destOrd="0" presId="urn:microsoft.com/office/officeart/2005/8/layout/cycle6"/>
    <dgm:cxn modelId="{F96A33A9-0342-47E5-813C-4DE3F9A8DF50}" type="presOf" srcId="{94A70A71-DAD1-4186-B25F-114BF96C3C7B}" destId="{25EEEE17-83F9-4F95-BAD9-711AF8E2C555}" srcOrd="0" destOrd="0" presId="urn:microsoft.com/office/officeart/2005/8/layout/cycle6"/>
    <dgm:cxn modelId="{48202EB0-0F2F-4661-9CE9-1AD2ABC5BE39}" srcId="{23AF7E8E-FBF7-49E5-94BE-07384952C6CA}" destId="{A7284551-3CF5-47A6-8A72-E86B48AC6848}" srcOrd="3" destOrd="0" parTransId="{6003DED5-0A29-48BA-A90A-EBC5D5B231C2}" sibTransId="{9824EF6E-BE16-4D55-8BC0-CF3FFA1DCE1D}"/>
    <dgm:cxn modelId="{A7435ACC-9A13-4581-8FA9-2749DE96C53D}" type="presOf" srcId="{766DC5E3-05D0-459F-A5DC-F7C80C52402B}" destId="{29FE2D4E-2CCE-4473-A428-59EE412CF045}" srcOrd="0" destOrd="0" presId="urn:microsoft.com/office/officeart/2005/8/layout/cycle6"/>
    <dgm:cxn modelId="{1A1EFBCD-14E9-4ABB-BADE-4191F7E650B2}" type="presOf" srcId="{5F534E9D-43BE-4558-AF4B-553053807211}" destId="{885A0951-019E-4766-A30F-F398D0904CEF}" srcOrd="0" destOrd="0" presId="urn:microsoft.com/office/officeart/2005/8/layout/cycle6"/>
    <dgm:cxn modelId="{DE5FDBD4-D4E5-4D82-A4E7-A776F5571445}" type="presOf" srcId="{FDEC3B0D-F1EC-4F5A-9B39-2FC86C89F890}" destId="{6E8735E6-2E4A-42C1-8D55-3709F5A3BBBF}" srcOrd="0" destOrd="0" presId="urn:microsoft.com/office/officeart/2005/8/layout/cycle6"/>
    <dgm:cxn modelId="{F43A81EC-4841-49F7-B28B-82B4F9625C7B}" type="presOf" srcId="{329F34AB-0554-4749-A0ED-1FCB2A37B9CA}" destId="{6CF166AF-88BF-4E91-BA4F-CDF01B6B1E8C}" srcOrd="0" destOrd="0" presId="urn:microsoft.com/office/officeart/2005/8/layout/cycle6"/>
    <dgm:cxn modelId="{B51010F3-3AB9-4F09-AF16-0AFB2466985E}" srcId="{23AF7E8E-FBF7-49E5-94BE-07384952C6CA}" destId="{E8A26DD1-5889-49FE-9FDF-E4DBD5033BBF}" srcOrd="7" destOrd="0" parTransId="{3686727B-7DA5-40D8-B3E9-9DCE303AB2CE}" sibTransId="{DFA946EE-F707-47E5-B069-AAF36F0267B2}"/>
    <dgm:cxn modelId="{7FB643F6-ED49-4A60-A4C1-02F5BFAAB220}" type="presOf" srcId="{57A5A53F-48C8-4DF0-A029-540853E2EB71}" destId="{41C39BD9-16D8-4079-8EEA-6564A9BF4AFD}" srcOrd="0" destOrd="0" presId="urn:microsoft.com/office/officeart/2005/8/layout/cycle6"/>
    <dgm:cxn modelId="{FB5EFF85-EC0B-4ADD-96F4-876F271D9546}" type="presParOf" srcId="{2E1EDCC1-79AE-4445-8A22-B33CF723993C}" destId="{6CF166AF-88BF-4E91-BA4F-CDF01B6B1E8C}" srcOrd="0" destOrd="0" presId="urn:microsoft.com/office/officeart/2005/8/layout/cycle6"/>
    <dgm:cxn modelId="{255415FF-9541-4801-8796-27364617E540}" type="presParOf" srcId="{2E1EDCC1-79AE-4445-8A22-B33CF723993C}" destId="{92DE59BB-615E-444E-BF8C-EC0A017FCEF9}" srcOrd="1" destOrd="0" presId="urn:microsoft.com/office/officeart/2005/8/layout/cycle6"/>
    <dgm:cxn modelId="{67850CB7-B31F-469C-889A-84E536F12252}" type="presParOf" srcId="{2E1EDCC1-79AE-4445-8A22-B33CF723993C}" destId="{41B73112-E40E-49C4-AB5F-CEBBCF667647}" srcOrd="2" destOrd="0" presId="urn:microsoft.com/office/officeart/2005/8/layout/cycle6"/>
    <dgm:cxn modelId="{D39C8253-0435-4012-8E26-24A861050307}" type="presParOf" srcId="{2E1EDCC1-79AE-4445-8A22-B33CF723993C}" destId="{CAE409D7-5636-4354-896E-102F854B957A}" srcOrd="3" destOrd="0" presId="urn:microsoft.com/office/officeart/2005/8/layout/cycle6"/>
    <dgm:cxn modelId="{A84753EC-8714-45C0-B6E5-623BBB465FE5}" type="presParOf" srcId="{2E1EDCC1-79AE-4445-8A22-B33CF723993C}" destId="{DE176E66-EA9C-4738-B415-18F2BC99E3D0}" srcOrd="4" destOrd="0" presId="urn:microsoft.com/office/officeart/2005/8/layout/cycle6"/>
    <dgm:cxn modelId="{884F5CC4-30F1-4D6E-A210-0F91E2859214}" type="presParOf" srcId="{2E1EDCC1-79AE-4445-8A22-B33CF723993C}" destId="{953690C5-0BB3-4D8D-8F11-19466FD63BD9}" srcOrd="5" destOrd="0" presId="urn:microsoft.com/office/officeart/2005/8/layout/cycle6"/>
    <dgm:cxn modelId="{14C7647C-A2E6-46BE-8295-F3082805EE5D}" type="presParOf" srcId="{2E1EDCC1-79AE-4445-8A22-B33CF723993C}" destId="{41C39BD9-16D8-4079-8EEA-6564A9BF4AFD}" srcOrd="6" destOrd="0" presId="urn:microsoft.com/office/officeart/2005/8/layout/cycle6"/>
    <dgm:cxn modelId="{DBEDB76D-0D19-432D-98BD-EF54AB8EE8E2}" type="presParOf" srcId="{2E1EDCC1-79AE-4445-8A22-B33CF723993C}" destId="{4B74DB72-142A-4FDC-B04B-68A629D6E6AE}" srcOrd="7" destOrd="0" presId="urn:microsoft.com/office/officeart/2005/8/layout/cycle6"/>
    <dgm:cxn modelId="{67E57EF5-1654-4CC7-830B-0B4821514F5B}" type="presParOf" srcId="{2E1EDCC1-79AE-4445-8A22-B33CF723993C}" destId="{2A413F6B-0553-4D3A-8106-7E46157FBEE0}" srcOrd="8" destOrd="0" presId="urn:microsoft.com/office/officeart/2005/8/layout/cycle6"/>
    <dgm:cxn modelId="{7A02171F-89A8-410F-8C1B-12B3B770C5F8}" type="presParOf" srcId="{2E1EDCC1-79AE-4445-8A22-B33CF723993C}" destId="{991BE6DB-60E6-4535-AA51-AB87CA62A9FF}" srcOrd="9" destOrd="0" presId="urn:microsoft.com/office/officeart/2005/8/layout/cycle6"/>
    <dgm:cxn modelId="{DCE504DD-2C2B-4FC8-B609-163A0786B25B}" type="presParOf" srcId="{2E1EDCC1-79AE-4445-8A22-B33CF723993C}" destId="{521D5277-DDFE-4428-B588-487E420879B6}" srcOrd="10" destOrd="0" presId="urn:microsoft.com/office/officeart/2005/8/layout/cycle6"/>
    <dgm:cxn modelId="{6DE5AF2B-8C08-4EBD-8081-4755CD76E4E0}" type="presParOf" srcId="{2E1EDCC1-79AE-4445-8A22-B33CF723993C}" destId="{D8F55B0E-F901-45C6-8B82-E220A1DFDB32}" srcOrd="11" destOrd="0" presId="urn:microsoft.com/office/officeart/2005/8/layout/cycle6"/>
    <dgm:cxn modelId="{395BDECE-BFC6-452E-A549-B59897052453}" type="presParOf" srcId="{2E1EDCC1-79AE-4445-8A22-B33CF723993C}" destId="{23D70CE6-158C-4CC8-A355-4A01B52AA150}" srcOrd="12" destOrd="0" presId="urn:microsoft.com/office/officeart/2005/8/layout/cycle6"/>
    <dgm:cxn modelId="{1EFAE369-0890-4F59-8F0A-3677770E057C}" type="presParOf" srcId="{2E1EDCC1-79AE-4445-8A22-B33CF723993C}" destId="{1053729C-8AC7-4799-870C-665095D8B991}" srcOrd="13" destOrd="0" presId="urn:microsoft.com/office/officeart/2005/8/layout/cycle6"/>
    <dgm:cxn modelId="{F5CBFD46-C610-4DC7-A052-82B3ECEF9E4C}" type="presParOf" srcId="{2E1EDCC1-79AE-4445-8A22-B33CF723993C}" destId="{885A0951-019E-4766-A30F-F398D0904CEF}" srcOrd="14" destOrd="0" presId="urn:microsoft.com/office/officeart/2005/8/layout/cycle6"/>
    <dgm:cxn modelId="{0009302E-38D8-442B-9B3B-1ABAF068AD97}" type="presParOf" srcId="{2E1EDCC1-79AE-4445-8A22-B33CF723993C}" destId="{29FE2D4E-2CCE-4473-A428-59EE412CF045}" srcOrd="15" destOrd="0" presId="urn:microsoft.com/office/officeart/2005/8/layout/cycle6"/>
    <dgm:cxn modelId="{D2899A18-9065-4E94-A546-4EBC4D2AD6E3}" type="presParOf" srcId="{2E1EDCC1-79AE-4445-8A22-B33CF723993C}" destId="{97B04DEA-5200-404C-9F6F-66F9C2371B5E}" srcOrd="16" destOrd="0" presId="urn:microsoft.com/office/officeart/2005/8/layout/cycle6"/>
    <dgm:cxn modelId="{BD15E4B7-59CF-432C-BF37-9A7500CA727C}" type="presParOf" srcId="{2E1EDCC1-79AE-4445-8A22-B33CF723993C}" destId="{C85D6F22-4DBD-4998-A34A-7E3EE77498E5}" srcOrd="17" destOrd="0" presId="urn:microsoft.com/office/officeart/2005/8/layout/cycle6"/>
    <dgm:cxn modelId="{98025E0C-DF1A-4630-BB70-9B096400A066}" type="presParOf" srcId="{2E1EDCC1-79AE-4445-8A22-B33CF723993C}" destId="{6E8735E6-2E4A-42C1-8D55-3709F5A3BBBF}" srcOrd="18" destOrd="0" presId="urn:microsoft.com/office/officeart/2005/8/layout/cycle6"/>
    <dgm:cxn modelId="{11C2B892-8FC5-4841-95D0-833DB5EA5BDD}" type="presParOf" srcId="{2E1EDCC1-79AE-4445-8A22-B33CF723993C}" destId="{A2B35D63-4640-4D67-A4A2-78FE5AE2ED2D}" srcOrd="19" destOrd="0" presId="urn:microsoft.com/office/officeart/2005/8/layout/cycle6"/>
    <dgm:cxn modelId="{CE36576A-00CF-4B50-A1C7-C6DDE7A55393}" type="presParOf" srcId="{2E1EDCC1-79AE-4445-8A22-B33CF723993C}" destId="{25EEEE17-83F9-4F95-BAD9-711AF8E2C555}" srcOrd="20" destOrd="0" presId="urn:microsoft.com/office/officeart/2005/8/layout/cycle6"/>
    <dgm:cxn modelId="{EA178BC3-9505-44B9-993A-99EBD89AB817}" type="presParOf" srcId="{2E1EDCC1-79AE-4445-8A22-B33CF723993C}" destId="{4164DE3F-3CA8-4074-94AB-C73C622F82C9}" srcOrd="21" destOrd="0" presId="urn:microsoft.com/office/officeart/2005/8/layout/cycle6"/>
    <dgm:cxn modelId="{836AE244-02C9-404C-AF74-18998B3E6A3B}" type="presParOf" srcId="{2E1EDCC1-79AE-4445-8A22-B33CF723993C}" destId="{CC81DBBC-7E5A-48C5-8988-10922D6531BA}" srcOrd="22" destOrd="0" presId="urn:microsoft.com/office/officeart/2005/8/layout/cycle6"/>
    <dgm:cxn modelId="{37F40060-C1E9-497F-9233-E413BA59D983}" type="presParOf" srcId="{2E1EDCC1-79AE-4445-8A22-B33CF723993C}" destId="{0DC9AFF4-B40A-47DF-8B0A-472604BA41ED}" srcOrd="23"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166AF-88BF-4E91-BA4F-CDF01B6B1E8C}">
      <dsp:nvSpPr>
        <dsp:cNvPr id="0" name=""/>
        <dsp:cNvSpPr/>
      </dsp:nvSpPr>
      <dsp:spPr>
        <a:xfrm>
          <a:off x="2555376" y="1490"/>
          <a:ext cx="1020537" cy="440672"/>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ysClr val="window" lastClr="FFFFFF"/>
              </a:solidFill>
              <a:latin typeface="Calibri"/>
              <a:ea typeface="+mn-ea"/>
              <a:cs typeface="+mn-cs"/>
            </a:rPr>
            <a:t>Premium Service</a:t>
          </a:r>
          <a:endParaRPr lang="en-NG" sz="1300" b="1" kern="1200" dirty="0">
            <a:solidFill>
              <a:sysClr val="window" lastClr="FFFFFF"/>
            </a:solidFill>
            <a:latin typeface="Calibri"/>
            <a:ea typeface="+mn-ea"/>
            <a:cs typeface="+mn-cs"/>
          </a:endParaRPr>
        </a:p>
      </dsp:txBody>
      <dsp:txXfrm>
        <a:off x="2576888" y="23002"/>
        <a:ext cx="977513" cy="397648"/>
      </dsp:txXfrm>
    </dsp:sp>
    <dsp:sp modelId="{41B73112-E40E-49C4-AB5F-CEBBCF667647}">
      <dsp:nvSpPr>
        <dsp:cNvPr id="0" name=""/>
        <dsp:cNvSpPr/>
      </dsp:nvSpPr>
      <dsp:spPr>
        <a:xfrm>
          <a:off x="1537643" y="221827"/>
          <a:ext cx="3056003" cy="3056003"/>
        </a:xfrm>
        <a:custGeom>
          <a:avLst/>
          <a:gdLst/>
          <a:ahLst/>
          <a:cxnLst/>
          <a:rect l="0" t="0" r="0" b="0"/>
          <a:pathLst>
            <a:path>
              <a:moveTo>
                <a:pt x="1927473" y="83843"/>
              </a:moveTo>
              <a:arcTo wR="1442798" hR="1442798" stAng="17377735" swAng="713787"/>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 modelId="{CAE409D7-5636-4354-896E-102F854B957A}">
      <dsp:nvSpPr>
        <dsp:cNvPr id="0" name=""/>
        <dsp:cNvSpPr/>
      </dsp:nvSpPr>
      <dsp:spPr>
        <a:xfrm>
          <a:off x="3540844" y="449032"/>
          <a:ext cx="1210521" cy="440672"/>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Willing-buyer Willing-seller</a:t>
          </a:r>
          <a:endParaRPr lang="en-NG" sz="1200" b="1" kern="1200" dirty="0">
            <a:solidFill>
              <a:sysClr val="window" lastClr="FFFFFF"/>
            </a:solidFill>
            <a:latin typeface="Calibri"/>
            <a:ea typeface="+mn-ea"/>
            <a:cs typeface="+mn-cs"/>
          </a:endParaRPr>
        </a:p>
      </dsp:txBody>
      <dsp:txXfrm>
        <a:off x="3562356" y="470544"/>
        <a:ext cx="1167497" cy="397648"/>
      </dsp:txXfrm>
    </dsp:sp>
    <dsp:sp modelId="{953690C5-0BB3-4D8D-8F11-19466FD63BD9}">
      <dsp:nvSpPr>
        <dsp:cNvPr id="0" name=""/>
        <dsp:cNvSpPr/>
      </dsp:nvSpPr>
      <dsp:spPr>
        <a:xfrm>
          <a:off x="1537643" y="221827"/>
          <a:ext cx="3056003" cy="3056003"/>
        </a:xfrm>
        <a:custGeom>
          <a:avLst/>
          <a:gdLst/>
          <a:ahLst/>
          <a:cxnLst/>
          <a:rect l="0" t="0" r="0" b="0"/>
          <a:pathLst>
            <a:path>
              <a:moveTo>
                <a:pt x="2638573" y="635463"/>
              </a:moveTo>
              <a:arcTo wR="1442798" hR="1442798" stAng="19558470" swAng="137348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 modelId="{41C39BD9-16D8-4079-8EEA-6564A9BF4AFD}">
      <dsp:nvSpPr>
        <dsp:cNvPr id="0" name=""/>
        <dsp:cNvSpPr/>
      </dsp:nvSpPr>
      <dsp:spPr>
        <a:xfrm>
          <a:off x="4143855" y="1460824"/>
          <a:ext cx="899582" cy="578008"/>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solidFill>
                <a:sysClr val="window" lastClr="FFFFFF"/>
              </a:solidFill>
              <a:latin typeface="Calibri"/>
              <a:ea typeface="+mn-ea"/>
              <a:cs typeface="+mn-cs"/>
            </a:rPr>
            <a:t>Cost reflective Tariffs</a:t>
          </a:r>
          <a:endParaRPr lang="en-NG" sz="1200" b="1" kern="1200" dirty="0">
            <a:solidFill>
              <a:sysClr val="window" lastClr="FFFFFF"/>
            </a:solidFill>
            <a:latin typeface="Calibri"/>
            <a:ea typeface="+mn-ea"/>
            <a:cs typeface="+mn-cs"/>
          </a:endParaRPr>
        </a:p>
      </dsp:txBody>
      <dsp:txXfrm>
        <a:off x="4172071" y="1489040"/>
        <a:ext cx="843150" cy="521576"/>
      </dsp:txXfrm>
    </dsp:sp>
    <dsp:sp modelId="{2A413F6B-0553-4D3A-8106-7E46157FBEE0}">
      <dsp:nvSpPr>
        <dsp:cNvPr id="0" name=""/>
        <dsp:cNvSpPr/>
      </dsp:nvSpPr>
      <dsp:spPr>
        <a:xfrm>
          <a:off x="1522133" y="319149"/>
          <a:ext cx="3056003" cy="3056003"/>
        </a:xfrm>
        <a:custGeom>
          <a:avLst/>
          <a:gdLst/>
          <a:ahLst/>
          <a:cxnLst/>
          <a:rect l="0" t="0" r="0" b="0"/>
          <a:pathLst>
            <a:path>
              <a:moveTo>
                <a:pt x="2873679" y="1627854"/>
              </a:moveTo>
              <a:arcTo wR="1442798" hR="1442798" stAng="442151" swAng="96107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 modelId="{991BE6DB-60E6-4535-AA51-AB87CA62A9FF}">
      <dsp:nvSpPr>
        <dsp:cNvPr id="0" name=""/>
        <dsp:cNvSpPr/>
      </dsp:nvSpPr>
      <dsp:spPr>
        <a:xfrm>
          <a:off x="3698026" y="2457651"/>
          <a:ext cx="1231958" cy="440672"/>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solidFill>
                <a:sysClr val="window" lastClr="FFFFFF"/>
              </a:solidFill>
              <a:latin typeface="Calibri"/>
              <a:ea typeface="+mn-ea"/>
              <a:cs typeface="+mn-cs"/>
            </a:rPr>
            <a:t>Investment in Networks</a:t>
          </a:r>
          <a:endParaRPr lang="en-NG" sz="1200" b="1" kern="1200" dirty="0">
            <a:solidFill>
              <a:sysClr val="window" lastClr="FFFFFF"/>
            </a:solidFill>
            <a:latin typeface="Calibri"/>
            <a:ea typeface="+mn-ea"/>
            <a:cs typeface="+mn-cs"/>
          </a:endParaRPr>
        </a:p>
      </dsp:txBody>
      <dsp:txXfrm>
        <a:off x="3719538" y="2479163"/>
        <a:ext cx="1188934" cy="397648"/>
      </dsp:txXfrm>
    </dsp:sp>
    <dsp:sp modelId="{D8F55B0E-F901-45C6-8B82-E220A1DFDB32}">
      <dsp:nvSpPr>
        <dsp:cNvPr id="0" name=""/>
        <dsp:cNvSpPr/>
      </dsp:nvSpPr>
      <dsp:spPr>
        <a:xfrm>
          <a:off x="1625661" y="182509"/>
          <a:ext cx="3056003" cy="3056003"/>
        </a:xfrm>
        <a:custGeom>
          <a:avLst/>
          <a:gdLst/>
          <a:ahLst/>
          <a:cxnLst/>
          <a:rect l="0" t="0" r="0" b="0"/>
          <a:pathLst>
            <a:path>
              <a:moveTo>
                <a:pt x="2347140" y="2567001"/>
              </a:moveTo>
              <a:arcTo wR="1442798" hR="1442798" stAng="3071147" swAng="983142"/>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 modelId="{23D70CE6-158C-4CC8-A355-4A01B52AA150}">
      <dsp:nvSpPr>
        <dsp:cNvPr id="0" name=""/>
        <dsp:cNvSpPr/>
      </dsp:nvSpPr>
      <dsp:spPr>
        <a:xfrm>
          <a:off x="2398740" y="3057494"/>
          <a:ext cx="1333807" cy="440672"/>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ysClr val="window" lastClr="FFFFFF"/>
              </a:solidFill>
              <a:latin typeface="Calibri"/>
              <a:ea typeface="+mn-ea"/>
              <a:cs typeface="+mn-cs"/>
            </a:rPr>
            <a:t>Incremental</a:t>
          </a:r>
          <a:endParaRPr lang="en-NG" sz="1400" b="1" kern="1200" dirty="0">
            <a:solidFill>
              <a:sysClr val="window" lastClr="FFFFFF"/>
            </a:solidFill>
            <a:latin typeface="Calibri"/>
            <a:ea typeface="+mn-ea"/>
            <a:cs typeface="+mn-cs"/>
          </a:endParaRPr>
        </a:p>
      </dsp:txBody>
      <dsp:txXfrm>
        <a:off x="2420252" y="3079006"/>
        <a:ext cx="1290783" cy="397648"/>
      </dsp:txXfrm>
    </dsp:sp>
    <dsp:sp modelId="{885A0951-019E-4766-A30F-F398D0904CEF}">
      <dsp:nvSpPr>
        <dsp:cNvPr id="0" name=""/>
        <dsp:cNvSpPr/>
      </dsp:nvSpPr>
      <dsp:spPr>
        <a:xfrm>
          <a:off x="1449624" y="182509"/>
          <a:ext cx="3056003" cy="3056003"/>
        </a:xfrm>
        <a:custGeom>
          <a:avLst/>
          <a:gdLst/>
          <a:ahLst/>
          <a:cxnLst/>
          <a:rect l="0" t="0" r="0" b="0"/>
          <a:pathLst>
            <a:path>
              <a:moveTo>
                <a:pt x="892326" y="2776458"/>
              </a:moveTo>
              <a:arcTo wR="1442798" hR="1442798" stAng="6745712" swAng="983142"/>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 modelId="{29FE2D4E-2CCE-4473-A428-59EE412CF045}">
      <dsp:nvSpPr>
        <dsp:cNvPr id="0" name=""/>
        <dsp:cNvSpPr/>
      </dsp:nvSpPr>
      <dsp:spPr>
        <a:xfrm>
          <a:off x="1234074" y="2457651"/>
          <a:ext cx="1166420" cy="440672"/>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ysClr val="window" lastClr="FFFFFF"/>
              </a:solidFill>
              <a:latin typeface="Calibri"/>
              <a:ea typeface="+mn-ea"/>
              <a:cs typeface="+mn-cs"/>
            </a:rPr>
            <a:t>Available Meters</a:t>
          </a:r>
          <a:endParaRPr lang="en-NG" sz="1400" b="1" kern="1200" dirty="0">
            <a:solidFill>
              <a:sysClr val="window" lastClr="FFFFFF"/>
            </a:solidFill>
            <a:latin typeface="Calibri"/>
            <a:ea typeface="+mn-ea"/>
            <a:cs typeface="+mn-cs"/>
          </a:endParaRPr>
        </a:p>
      </dsp:txBody>
      <dsp:txXfrm>
        <a:off x="1255586" y="2479163"/>
        <a:ext cx="1123396" cy="397648"/>
      </dsp:txXfrm>
    </dsp:sp>
    <dsp:sp modelId="{C85D6F22-4DBD-4998-A34A-7E3EE77498E5}">
      <dsp:nvSpPr>
        <dsp:cNvPr id="0" name=""/>
        <dsp:cNvSpPr/>
      </dsp:nvSpPr>
      <dsp:spPr>
        <a:xfrm>
          <a:off x="1553152" y="319149"/>
          <a:ext cx="3056003" cy="3056003"/>
        </a:xfrm>
        <a:custGeom>
          <a:avLst/>
          <a:gdLst/>
          <a:ahLst/>
          <a:cxnLst/>
          <a:rect l="0" t="0" r="0" b="0"/>
          <a:pathLst>
            <a:path>
              <a:moveTo>
                <a:pt x="118534" y="2015504"/>
              </a:moveTo>
              <a:arcTo wR="1442798" hR="1442798" stAng="9396775" swAng="96107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 modelId="{6E8735E6-2E4A-42C1-8D55-3709F5A3BBBF}">
      <dsp:nvSpPr>
        <dsp:cNvPr id="0" name=""/>
        <dsp:cNvSpPr/>
      </dsp:nvSpPr>
      <dsp:spPr>
        <a:xfrm>
          <a:off x="1141231" y="1460824"/>
          <a:ext cx="792824" cy="578008"/>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ysClr val="window" lastClr="FFFFFF"/>
              </a:solidFill>
              <a:latin typeface="Calibri"/>
              <a:ea typeface="+mn-ea"/>
              <a:cs typeface="+mn-cs"/>
            </a:rPr>
            <a:t>Choice</a:t>
          </a:r>
          <a:endParaRPr lang="en-NG" sz="1400" b="1" kern="1200" dirty="0">
            <a:solidFill>
              <a:sysClr val="window" lastClr="FFFFFF"/>
            </a:solidFill>
            <a:latin typeface="Calibri"/>
            <a:ea typeface="+mn-ea"/>
            <a:cs typeface="+mn-cs"/>
          </a:endParaRPr>
        </a:p>
      </dsp:txBody>
      <dsp:txXfrm>
        <a:off x="1169447" y="1489040"/>
        <a:ext cx="736392" cy="521576"/>
      </dsp:txXfrm>
    </dsp:sp>
    <dsp:sp modelId="{25EEEE17-83F9-4F95-BAD9-711AF8E2C555}">
      <dsp:nvSpPr>
        <dsp:cNvPr id="0" name=""/>
        <dsp:cNvSpPr/>
      </dsp:nvSpPr>
      <dsp:spPr>
        <a:xfrm>
          <a:off x="1537643" y="221827"/>
          <a:ext cx="3056003" cy="3056003"/>
        </a:xfrm>
        <a:custGeom>
          <a:avLst/>
          <a:gdLst/>
          <a:ahLst/>
          <a:cxnLst/>
          <a:rect l="0" t="0" r="0" b="0"/>
          <a:pathLst>
            <a:path>
              <a:moveTo>
                <a:pt x="27156" y="1164185"/>
              </a:moveTo>
              <a:arcTo wR="1442798" hR="1442798" stAng="11468047" swAng="1373484"/>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 modelId="{4164DE3F-3CA8-4074-94AB-C73C622F82C9}">
      <dsp:nvSpPr>
        <dsp:cNvPr id="0" name=""/>
        <dsp:cNvSpPr/>
      </dsp:nvSpPr>
      <dsp:spPr>
        <a:xfrm>
          <a:off x="1475356" y="449032"/>
          <a:ext cx="1019655" cy="440672"/>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perspectiveHeroicExtremeLef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New Technology</a:t>
          </a:r>
          <a:endParaRPr lang="en-NG" sz="1200" b="1" kern="1200" dirty="0">
            <a:solidFill>
              <a:sysClr val="window" lastClr="FFFFFF"/>
            </a:solidFill>
            <a:latin typeface="Calibri"/>
            <a:ea typeface="+mn-ea"/>
            <a:cs typeface="+mn-cs"/>
          </a:endParaRPr>
        </a:p>
      </dsp:txBody>
      <dsp:txXfrm>
        <a:off x="1496868" y="470544"/>
        <a:ext cx="976631" cy="397648"/>
      </dsp:txXfrm>
    </dsp:sp>
    <dsp:sp modelId="{0DC9AFF4-B40A-47DF-8B0A-472604BA41ED}">
      <dsp:nvSpPr>
        <dsp:cNvPr id="0" name=""/>
        <dsp:cNvSpPr/>
      </dsp:nvSpPr>
      <dsp:spPr>
        <a:xfrm>
          <a:off x="1537643" y="221827"/>
          <a:ext cx="3056003" cy="3056003"/>
        </a:xfrm>
        <a:custGeom>
          <a:avLst/>
          <a:gdLst/>
          <a:ahLst/>
          <a:cxnLst/>
          <a:rect l="0" t="0" r="0" b="0"/>
          <a:pathLst>
            <a:path>
              <a:moveTo>
                <a:pt x="688393" y="212944"/>
              </a:moveTo>
              <a:arcTo wR="1442798" hR="1442798" stAng="14308478" swAng="713787"/>
            </a:path>
          </a:pathLst>
        </a:custGeom>
        <a:noFill/>
        <a:ln w="9525" cap="flat" cmpd="sng" algn="ctr">
          <a:solidFill>
            <a:srgbClr val="F79646">
              <a:hueOff val="0"/>
              <a:satOff val="0"/>
              <a:lumOff val="0"/>
              <a:alphaOff val="0"/>
            </a:srgbClr>
          </a:solidFill>
          <a:prstDash val="solid"/>
        </a:ln>
        <a:effectLst/>
        <a:scene3d>
          <a:camera prst="perspectiveHeroicExtremeLeftFacing"/>
          <a:lightRig rig="threeP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57052AD6-CA37-4B9B-9687-08415B89C649}" type="datetimeFigureOut">
              <a:rPr lang="en-US" smtClean="0"/>
              <a:t>11/6/19</a:t>
            </a:fld>
            <a:endParaRPr lang="en-US"/>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C0D8115A-CE90-4B1C-A6D4-18FC50BD9A27}" type="slidenum">
              <a:rPr lang="en-US" smtClean="0"/>
              <a:t>‹#›</a:t>
            </a:fld>
            <a:endParaRPr lang="en-US"/>
          </a:p>
        </p:txBody>
      </p:sp>
    </p:spTree>
    <p:extLst>
      <p:ext uri="{BB962C8B-B14F-4D97-AF65-F5344CB8AC3E}">
        <p14:creationId xmlns:p14="http://schemas.microsoft.com/office/powerpoint/2010/main" val="3671185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CEC1E78F-1436-4D6B-A817-CE69E0161359}" type="datetimeFigureOut">
              <a:rPr lang="en-US" smtClean="0"/>
              <a:t>11/6/19</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83420B24-8E32-492D-A0CD-3CFB3917BD41}" type="slidenum">
              <a:rPr lang="en-US" smtClean="0"/>
              <a:t>‹#›</a:t>
            </a:fld>
            <a:endParaRPr lang="en-US"/>
          </a:p>
        </p:txBody>
      </p:sp>
    </p:spTree>
    <p:extLst>
      <p:ext uri="{BB962C8B-B14F-4D97-AF65-F5344CB8AC3E}">
        <p14:creationId xmlns:p14="http://schemas.microsoft.com/office/powerpoint/2010/main" val="252799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420B24-8E32-492D-A0CD-3CFB3917BD41}" type="slidenum">
              <a:rPr lang="en-US" smtClean="0"/>
              <a:t>1</a:t>
            </a:fld>
            <a:endParaRPr lang="en-US"/>
          </a:p>
        </p:txBody>
      </p:sp>
    </p:spTree>
    <p:extLst>
      <p:ext uri="{BB962C8B-B14F-4D97-AF65-F5344CB8AC3E}">
        <p14:creationId xmlns:p14="http://schemas.microsoft.com/office/powerpoint/2010/main" val="72875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DEFCC9-2C1D-4F63-8CF0-0EB55D358F37}" type="datetime1">
              <a:rPr lang="en-US" smtClean="0"/>
              <a:t>11/6/19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CF987-185E-4899-AF64-DBCD5A275585}" type="datetime1">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84BD6-8A35-4A64-A8E2-D681B2D6EA53}" type="datetime1">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57084A-0C7A-44C0-B3CF-B16A095FEC03}" type="datetime1">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95AE9-F010-41D2-89F6-EFE08C055558}" type="datetime1">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0D05D6-86B8-4A4C-AFE0-03DEF9D91FDB}" type="datetime1">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C4A5F-6D9C-44F2-93F4-8CF34E2573FD}" type="datetime1">
              <a:rPr lang="en-US" smtClean="0"/>
              <a:t>11/6/19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8BD18F-73E8-4BC9-85F5-689ED131E086}" type="datetime1">
              <a:rPr lang="en-US" smtClean="0"/>
              <a:t>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EF6CA-DFFB-435B-B1BD-66C8AC0C0D64}" type="datetime1">
              <a:rPr lang="en-US" smtClean="0"/>
              <a:t>11/6/19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141B02-BBDA-49A8-9505-7C5ABB1432CC}" type="datetime1">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E56CF41-78C2-45CA-8FCC-8B118D00DC85}" type="datetime1">
              <a:rPr lang="en-US" smtClean="0"/>
              <a:t>11/6/19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5FC54F1-52C4-479E-8088-02EC3ACF9C2C}" type="datetime1">
              <a:rPr lang="en-US" smtClean="0"/>
              <a:t>11/6/19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ercng.or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info@nerc.gov.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9467" y="1818053"/>
            <a:ext cx="8637073" cy="1644618"/>
          </a:xfrm>
        </p:spPr>
        <p:txBody>
          <a:bodyPr anchor="ctr">
            <a:noAutofit/>
          </a:bodyPr>
          <a:lstStyle/>
          <a:p>
            <a:pPr algn="ctr" fontAlgn="base"/>
            <a:r>
              <a:rPr lang="en-US" sz="2800" b="1" dirty="0"/>
              <a:t> CURRENT DEVELOPMENT IN THE NIGERIAN ELECTRICITY SUPPLY INDUSTRY</a:t>
            </a:r>
          </a:p>
        </p:txBody>
      </p:sp>
      <p:sp>
        <p:nvSpPr>
          <p:cNvPr id="3" name="Subtitle 2"/>
          <p:cNvSpPr>
            <a:spLocks noGrp="1"/>
          </p:cNvSpPr>
          <p:nvPr>
            <p:ph type="subTitle" idx="1"/>
          </p:nvPr>
        </p:nvSpPr>
        <p:spPr>
          <a:xfrm>
            <a:off x="1338348" y="3628926"/>
            <a:ext cx="9576262" cy="2397802"/>
          </a:xfrm>
        </p:spPr>
        <p:txBody>
          <a:bodyPr>
            <a:noAutofit/>
          </a:bodyPr>
          <a:lstStyle/>
          <a:p>
            <a:pPr algn="ctr">
              <a:lnSpc>
                <a:spcPct val="100000"/>
              </a:lnSpc>
            </a:pPr>
            <a:r>
              <a:rPr lang="en-US" sz="1600" b="1" dirty="0"/>
              <a:t>Key note presentation at </a:t>
            </a:r>
          </a:p>
          <a:p>
            <a:pPr algn="ctr">
              <a:lnSpc>
                <a:spcPct val="100000"/>
              </a:lnSpc>
            </a:pPr>
            <a:r>
              <a:rPr lang="en-US" sz="1600" b="1" dirty="0"/>
              <a:t>2019 LAGOS BREAKFAST CLUB MEETING,  ORIENTAL HOTEL VICTORIA ISLAND</a:t>
            </a:r>
          </a:p>
          <a:p>
            <a:pPr algn="ctr"/>
            <a:r>
              <a:rPr lang="en-US" sz="1600" b="1" dirty="0"/>
              <a:t>BY </a:t>
            </a:r>
          </a:p>
          <a:p>
            <a:pPr algn="ctr"/>
            <a:r>
              <a:rPr lang="en-US" sz="1600" b="1" dirty="0"/>
              <a:t>PROF.  JAMES  a. MOMOH, </a:t>
            </a:r>
            <a:r>
              <a:rPr lang="en-US" sz="1600" b="1" i="1" dirty="0">
                <a:solidFill>
                  <a:srgbClr val="FF0000"/>
                </a:solidFill>
              </a:rPr>
              <a:t>FIEEE, FAEng, FAS, FNSE</a:t>
            </a:r>
          </a:p>
          <a:p>
            <a:pPr algn="ctr"/>
            <a:r>
              <a:rPr lang="en-US" sz="1600" b="1" dirty="0"/>
              <a:t>Chairman/CEO, Nigerian Electricity Regulatory Commission (NERC)</a:t>
            </a:r>
          </a:p>
          <a:p>
            <a:pPr algn="ctr"/>
            <a:r>
              <a:rPr lang="en-US" sz="1600" b="1" dirty="0"/>
              <a:t>NOVEMBER 6, 2019</a:t>
            </a:r>
          </a:p>
        </p:txBody>
      </p:sp>
      <p:sp>
        <p:nvSpPr>
          <p:cNvPr id="4" name="Subtitle 2"/>
          <p:cNvSpPr txBox="1">
            <a:spLocks/>
          </p:cNvSpPr>
          <p:nvPr/>
        </p:nvSpPr>
        <p:spPr>
          <a:xfrm>
            <a:off x="2528617" y="4174056"/>
            <a:ext cx="8637072"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5" name="Oval 4" descr="NERC LOGO"/>
          <p:cNvSpPr>
            <a:spLocks noChangeArrowheads="1"/>
          </p:cNvSpPr>
          <p:nvPr/>
        </p:nvSpPr>
        <p:spPr bwMode="auto">
          <a:xfrm>
            <a:off x="5492811" y="219548"/>
            <a:ext cx="1600200" cy="1524001"/>
          </a:xfrm>
          <a:prstGeom prst="ellipse">
            <a:avLst/>
          </a:prstGeom>
          <a:blipFill dpi="0" rotWithShape="1">
            <a:blip r:embed="rId3" cstate="print"/>
            <a:srcRect/>
            <a:stretch>
              <a:fillRect/>
            </a:stretch>
          </a:blipFill>
          <a:ln w="9525">
            <a:noFill/>
            <a:round/>
            <a:headEnd/>
            <a:tailEnd/>
          </a:ln>
        </p:spPr>
        <p:txBody>
          <a:bodyPr/>
          <a:lstStyle/>
          <a:p>
            <a:pPr algn="ctr"/>
            <a:endParaRPr lang="en-US" dirty="0"/>
          </a:p>
        </p:txBody>
      </p:sp>
      <p:sp>
        <p:nvSpPr>
          <p:cNvPr id="8" name="Footer Placeholder 3"/>
          <p:cNvSpPr txBox="1">
            <a:spLocks/>
          </p:cNvSpPr>
          <p:nvPr/>
        </p:nvSpPr>
        <p:spPr>
          <a:xfrm>
            <a:off x="0" y="6597352"/>
            <a:ext cx="1979712" cy="260648"/>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b="1" dirty="0">
                <a:solidFill>
                  <a:schemeClr val="bg1"/>
                </a:solidFill>
              </a:rPr>
              <a:t>Electricity on Demand</a:t>
            </a:r>
          </a:p>
        </p:txBody>
      </p:sp>
    </p:spTree>
    <p:extLst>
      <p:ext uri="{BB962C8B-B14F-4D97-AF65-F5344CB8AC3E}">
        <p14:creationId xmlns:p14="http://schemas.microsoft.com/office/powerpoint/2010/main" val="118794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40610" y="890220"/>
            <a:ext cx="9506310" cy="806954"/>
          </a:xfrm>
          <a:noFill/>
        </p:spPr>
        <p:txBody>
          <a:bodyPr vert="horz" lIns="91440" tIns="45720" rIns="91440" bIns="45720" rtlCol="0" anchor="ctr">
            <a:noAutofit/>
          </a:bodyPr>
          <a:lstStyle/>
          <a:p>
            <a:r>
              <a:rPr lang="en-US" sz="3000" b="1" dirty="0"/>
              <a:t>Highlight on the Power sector Reform</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482648" y="6321945"/>
            <a:ext cx="364293" cy="202679"/>
          </a:xfrm>
        </p:spPr>
        <p:txBody>
          <a:bodyPr/>
          <a:lstStyle/>
          <a:p>
            <a:fld id="{6D22F896-40B5-4ADD-8801-0D06FADFA095}" type="slidenum">
              <a:rPr lang="en-US" sz="2000" smtClean="0">
                <a:solidFill>
                  <a:schemeClr val="bg2"/>
                </a:solidFill>
              </a:rPr>
              <a:t>10</a:t>
            </a:fld>
            <a:endParaRPr lang="en-US" sz="2000" dirty="0">
              <a:solidFill>
                <a:schemeClr val="bg2"/>
              </a:solidFill>
            </a:endParaRPr>
          </a:p>
        </p:txBody>
      </p:sp>
      <p:pic>
        <p:nvPicPr>
          <p:cNvPr id="7" name="Picture 6">
            <a:extLst>
              <a:ext uri="{FF2B5EF4-FFF2-40B4-BE49-F238E27FC236}">
                <a16:creationId xmlns:a16="http://schemas.microsoft.com/office/drawing/2014/main" id="{A73FA463-7362-436B-8A29-3C9D69C2D6CB}"/>
              </a:ext>
            </a:extLst>
          </p:cNvPr>
          <p:cNvPicPr/>
          <p:nvPr/>
        </p:nvPicPr>
        <p:blipFill>
          <a:blip r:embed="rId3" cstate="print"/>
          <a:stretch>
            <a:fillRect/>
          </a:stretch>
        </p:blipFill>
        <p:spPr>
          <a:xfrm>
            <a:off x="1126656" y="1889471"/>
            <a:ext cx="10270274" cy="4033464"/>
          </a:xfrm>
          <a:prstGeom prst="rect">
            <a:avLst/>
          </a:prstGeom>
          <a:ln w="19050">
            <a:solidFill>
              <a:schemeClr val="accent1"/>
            </a:solidFill>
          </a:ln>
        </p:spPr>
      </p:pic>
    </p:spTree>
    <p:extLst>
      <p:ext uri="{BB962C8B-B14F-4D97-AF65-F5344CB8AC3E}">
        <p14:creationId xmlns:p14="http://schemas.microsoft.com/office/powerpoint/2010/main" val="295511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40610" y="1095640"/>
            <a:ext cx="9221639" cy="601533"/>
          </a:xfrm>
          <a:noFill/>
        </p:spPr>
        <p:txBody>
          <a:bodyPr vert="horz" lIns="91440" tIns="45720" rIns="91440" bIns="45720" rtlCol="0" anchor="ctr">
            <a:normAutofit fontScale="90000"/>
          </a:bodyPr>
          <a:lstStyle/>
          <a:p>
            <a:r>
              <a:rPr lang="en-US" b="1" dirty="0"/>
              <a:t>Highlight on the Power sector Reform</a:t>
            </a:r>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1319842" y="2047876"/>
            <a:ext cx="10209548" cy="4051000"/>
          </a:xfrm>
          <a:noFill/>
          <a:ln w="6350">
            <a:solidFill>
              <a:srgbClr val="987444"/>
            </a:solidFill>
          </a:ln>
        </p:spPr>
        <p:txBody>
          <a:bodyPr>
            <a:normAutofit/>
          </a:bodyPr>
          <a:lstStyle/>
          <a:p>
            <a:pPr marL="0" lvl="0" indent="0" defTabSz="457200">
              <a:lnSpc>
                <a:spcPct val="100000"/>
              </a:lnSpc>
              <a:spcBef>
                <a:spcPts val="0"/>
              </a:spcBef>
              <a:buNone/>
            </a:pPr>
            <a:r>
              <a:rPr lang="en-US" sz="2000" dirty="0">
                <a:solidFill>
                  <a:prstClr val="black"/>
                </a:solidFill>
                <a:latin typeface="Gill Sans MT" panose="020B0502020104020203"/>
              </a:rPr>
              <a:t> 		</a:t>
            </a:r>
            <a:r>
              <a:rPr lang="en-US" b="1" dirty="0">
                <a:solidFill>
                  <a:prstClr val="black"/>
                </a:solidFill>
                <a:latin typeface="Gill Sans MT" panose="020B0502020104020203"/>
              </a:rPr>
              <a:t>Unbundling of the Power Sector</a:t>
            </a:r>
            <a:endParaRPr lang="en-US" sz="1800" b="1" dirty="0">
              <a:solidFill>
                <a:prstClr val="black"/>
              </a:solidFill>
              <a:latin typeface="Gill Sans MT" panose="020B0502020104020203"/>
            </a:endParaRPr>
          </a:p>
          <a:p>
            <a:pPr marL="0" lvl="0" indent="0" defTabSz="457200">
              <a:lnSpc>
                <a:spcPct val="100000"/>
              </a:lnSpc>
              <a:spcBef>
                <a:spcPts val="0"/>
              </a:spcBef>
              <a:buNone/>
            </a:pPr>
            <a:endParaRPr lang="en-US" sz="2000" dirty="0">
              <a:solidFill>
                <a:prstClr val="black"/>
              </a:solidFill>
              <a:latin typeface="Gill Sans MT" panose="020B0502020104020203"/>
            </a:endParaRP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029388" y="6321945"/>
            <a:ext cx="817553" cy="344862"/>
          </a:xfrm>
        </p:spPr>
        <p:txBody>
          <a:bodyPr/>
          <a:lstStyle/>
          <a:p>
            <a:fld id="{6D22F896-40B5-4ADD-8801-0D06FADFA095}" type="slidenum">
              <a:rPr lang="en-US" sz="2000" smtClean="0">
                <a:solidFill>
                  <a:schemeClr val="bg2"/>
                </a:solidFill>
              </a:rPr>
              <a:t>11</a:t>
            </a:fld>
            <a:endParaRPr lang="en-US" sz="2000" dirty="0">
              <a:solidFill>
                <a:schemeClr val="bg2"/>
              </a:solidFill>
            </a:endParaRPr>
          </a:p>
        </p:txBody>
      </p:sp>
      <p:grpSp>
        <p:nvGrpSpPr>
          <p:cNvPr id="8" name="Group 7">
            <a:extLst>
              <a:ext uri="{FF2B5EF4-FFF2-40B4-BE49-F238E27FC236}">
                <a16:creationId xmlns:a16="http://schemas.microsoft.com/office/drawing/2014/main" id="{8F40EB96-14EA-46F8-A7F2-E335F40A5CB9}"/>
              </a:ext>
            </a:extLst>
          </p:cNvPr>
          <p:cNvGrpSpPr/>
          <p:nvPr/>
        </p:nvGrpSpPr>
        <p:grpSpPr>
          <a:xfrm>
            <a:off x="1440609" y="2577231"/>
            <a:ext cx="10088781" cy="3409123"/>
            <a:chOff x="1066800" y="1066800"/>
            <a:chExt cx="7856994" cy="4724400"/>
          </a:xfrm>
        </p:grpSpPr>
        <p:sp>
          <p:nvSpPr>
            <p:cNvPr id="9" name="Rectangle 8">
              <a:extLst>
                <a:ext uri="{FF2B5EF4-FFF2-40B4-BE49-F238E27FC236}">
                  <a16:creationId xmlns:a16="http://schemas.microsoft.com/office/drawing/2014/main" id="{255D6351-E2FE-4F96-8843-5566B72307D6}"/>
                </a:ext>
              </a:extLst>
            </p:cNvPr>
            <p:cNvSpPr/>
            <p:nvPr/>
          </p:nvSpPr>
          <p:spPr>
            <a:xfrm>
              <a:off x="1066800" y="1600200"/>
              <a:ext cx="1600200" cy="3809999"/>
            </a:xfrm>
            <a:prstGeom prst="rect">
              <a:avLst/>
            </a:prstGeom>
            <a:solidFill>
              <a:srgbClr val="BC72F0">
                <a:lumMod val="7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National Utility</a:t>
              </a:r>
            </a:p>
          </p:txBody>
        </p:sp>
        <p:sp>
          <p:nvSpPr>
            <p:cNvPr id="10" name="Rectangle 9">
              <a:extLst>
                <a:ext uri="{FF2B5EF4-FFF2-40B4-BE49-F238E27FC236}">
                  <a16:creationId xmlns:a16="http://schemas.microsoft.com/office/drawing/2014/main" id="{5FE1D11C-AAD8-4FAF-B6FE-1B1A3A5AB72B}"/>
                </a:ext>
              </a:extLst>
            </p:cNvPr>
            <p:cNvSpPr/>
            <p:nvPr/>
          </p:nvSpPr>
          <p:spPr>
            <a:xfrm>
              <a:off x="3124200" y="1600200"/>
              <a:ext cx="1600200" cy="1066800"/>
            </a:xfrm>
            <a:prstGeom prst="rect">
              <a:avLst/>
            </a:prstGeom>
            <a:solidFill>
              <a:srgbClr val="B71E42"/>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Generation Companies</a:t>
              </a:r>
            </a:p>
          </p:txBody>
        </p:sp>
        <p:sp>
          <p:nvSpPr>
            <p:cNvPr id="11" name="Rectangle 10">
              <a:extLst>
                <a:ext uri="{FF2B5EF4-FFF2-40B4-BE49-F238E27FC236}">
                  <a16:creationId xmlns:a16="http://schemas.microsoft.com/office/drawing/2014/main" id="{E9229681-29EF-44D3-B4D9-428508F644A6}"/>
                </a:ext>
              </a:extLst>
            </p:cNvPr>
            <p:cNvSpPr/>
            <p:nvPr/>
          </p:nvSpPr>
          <p:spPr>
            <a:xfrm>
              <a:off x="3124200" y="2895600"/>
              <a:ext cx="1600200" cy="1143000"/>
            </a:xfrm>
            <a:prstGeom prst="rect">
              <a:avLst/>
            </a:prstGeom>
            <a:solidFill>
              <a:srgbClr val="DFDBD5">
                <a:lumMod val="50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 Transmission Company</a:t>
              </a:r>
            </a:p>
          </p:txBody>
        </p:sp>
        <p:sp>
          <p:nvSpPr>
            <p:cNvPr id="12" name="Rectangle 11">
              <a:extLst>
                <a:ext uri="{FF2B5EF4-FFF2-40B4-BE49-F238E27FC236}">
                  <a16:creationId xmlns:a16="http://schemas.microsoft.com/office/drawing/2014/main" id="{70B2E0ED-C709-4A10-9C27-C8455A0187DE}"/>
                </a:ext>
              </a:extLst>
            </p:cNvPr>
            <p:cNvSpPr/>
            <p:nvPr/>
          </p:nvSpPr>
          <p:spPr>
            <a:xfrm>
              <a:off x="3124200" y="4267200"/>
              <a:ext cx="1600200" cy="1143000"/>
            </a:xfrm>
            <a:prstGeom prst="rect">
              <a:avLst/>
            </a:prstGeom>
            <a:solidFill>
              <a:srgbClr val="6892A0">
                <a:lumMod val="7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Distribution Companies</a:t>
              </a:r>
            </a:p>
          </p:txBody>
        </p:sp>
        <p:sp>
          <p:nvSpPr>
            <p:cNvPr id="13" name="Rectangle 12">
              <a:extLst>
                <a:ext uri="{FF2B5EF4-FFF2-40B4-BE49-F238E27FC236}">
                  <a16:creationId xmlns:a16="http://schemas.microsoft.com/office/drawing/2014/main" id="{34A02F4A-592F-46E1-9CDA-52C47ED971A6}"/>
                </a:ext>
              </a:extLst>
            </p:cNvPr>
            <p:cNvSpPr/>
            <p:nvPr/>
          </p:nvSpPr>
          <p:spPr>
            <a:xfrm>
              <a:off x="5715000" y="4724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E865D052-1502-4BB4-B5BE-AEB84686640A}"/>
                </a:ext>
              </a:extLst>
            </p:cNvPr>
            <p:cNvSpPr/>
            <p:nvPr/>
          </p:nvSpPr>
          <p:spPr>
            <a:xfrm>
              <a:off x="5715000" y="51816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5" name="Rectangle 14">
              <a:extLst>
                <a:ext uri="{FF2B5EF4-FFF2-40B4-BE49-F238E27FC236}">
                  <a16:creationId xmlns:a16="http://schemas.microsoft.com/office/drawing/2014/main" id="{90CDB4CF-E83C-462B-88D3-3C960F8676D4}"/>
                </a:ext>
              </a:extLst>
            </p:cNvPr>
            <p:cNvSpPr/>
            <p:nvPr/>
          </p:nvSpPr>
          <p:spPr>
            <a:xfrm>
              <a:off x="6324600" y="51816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38AA0A27-7E0C-4D6F-BEF6-714C35FC3D31}"/>
                </a:ext>
              </a:extLst>
            </p:cNvPr>
            <p:cNvSpPr/>
            <p:nvPr/>
          </p:nvSpPr>
          <p:spPr>
            <a:xfrm>
              <a:off x="6324600" y="4343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9DB77F65-D7A5-47BA-89DF-DA2317F9EDBA}"/>
                </a:ext>
              </a:extLst>
            </p:cNvPr>
            <p:cNvSpPr/>
            <p:nvPr/>
          </p:nvSpPr>
          <p:spPr>
            <a:xfrm>
              <a:off x="6934200" y="4724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B7AE9A74-3983-469B-8C55-31E672916FB0}"/>
                </a:ext>
              </a:extLst>
            </p:cNvPr>
            <p:cNvSpPr/>
            <p:nvPr/>
          </p:nvSpPr>
          <p:spPr>
            <a:xfrm>
              <a:off x="7620000" y="4343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FC92C902-2E47-4EFF-B113-FCFDB991DB43}"/>
                </a:ext>
              </a:extLst>
            </p:cNvPr>
            <p:cNvSpPr/>
            <p:nvPr/>
          </p:nvSpPr>
          <p:spPr>
            <a:xfrm>
              <a:off x="5715000" y="4343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0457A6EA-6856-42EC-B96F-4B810AF7ED30}"/>
                </a:ext>
              </a:extLst>
            </p:cNvPr>
            <p:cNvSpPr/>
            <p:nvPr/>
          </p:nvSpPr>
          <p:spPr>
            <a:xfrm>
              <a:off x="6324600" y="4724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4AF92759-DC3C-4459-97DC-798350B018F4}"/>
                </a:ext>
              </a:extLst>
            </p:cNvPr>
            <p:cNvSpPr/>
            <p:nvPr/>
          </p:nvSpPr>
          <p:spPr>
            <a:xfrm>
              <a:off x="6934200" y="51816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3C6BF5A9-1D04-448C-997B-43BC3B8DE868}"/>
                </a:ext>
              </a:extLst>
            </p:cNvPr>
            <p:cNvSpPr/>
            <p:nvPr/>
          </p:nvSpPr>
          <p:spPr>
            <a:xfrm>
              <a:off x="6934200" y="4343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AC4FB80D-1185-4C87-8B6E-199DB6B9F497}"/>
                </a:ext>
              </a:extLst>
            </p:cNvPr>
            <p:cNvSpPr/>
            <p:nvPr/>
          </p:nvSpPr>
          <p:spPr>
            <a:xfrm>
              <a:off x="7620000" y="4724400"/>
              <a:ext cx="381000" cy="228600"/>
            </a:xfrm>
            <a:prstGeom prst="rect">
              <a:avLst/>
            </a:prstGeom>
            <a:solidFill>
              <a:srgbClr val="3CD0AD">
                <a:alpha val="9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4" name="Right Arrow 19">
              <a:extLst>
                <a:ext uri="{FF2B5EF4-FFF2-40B4-BE49-F238E27FC236}">
                  <a16:creationId xmlns:a16="http://schemas.microsoft.com/office/drawing/2014/main" id="{6F4A4271-B3C3-499E-BAF0-0CB1733E66AA}"/>
                </a:ext>
              </a:extLst>
            </p:cNvPr>
            <p:cNvSpPr/>
            <p:nvPr/>
          </p:nvSpPr>
          <p:spPr>
            <a:xfrm>
              <a:off x="2743200" y="3276600"/>
              <a:ext cx="381000" cy="152400"/>
            </a:xfrm>
            <a:prstGeom prst="rightArrow">
              <a:avLst>
                <a:gd name="adj1" fmla="val 66000"/>
                <a:gd name="adj2" fmla="val 50000"/>
              </a:avLst>
            </a:prstGeom>
            <a:solidFill>
              <a:srgbClr val="DE478E">
                <a:lumMod val="75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B3C6FFBC-E043-4227-9FCB-5BAE1AD1B9D2}"/>
                </a:ext>
              </a:extLst>
            </p:cNvPr>
            <p:cNvSpPr/>
            <p:nvPr/>
          </p:nvSpPr>
          <p:spPr>
            <a:xfrm>
              <a:off x="5638800" y="3048000"/>
              <a:ext cx="2895600" cy="762000"/>
            </a:xfrm>
            <a:prstGeom prst="rect">
              <a:avLst/>
            </a:prstGeom>
            <a:solidFill>
              <a:srgbClr val="DFDBD5">
                <a:lumMod val="50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Transmission Company</a:t>
              </a:r>
            </a:p>
          </p:txBody>
        </p:sp>
        <p:sp>
          <p:nvSpPr>
            <p:cNvPr id="26" name="Rectangle 25">
              <a:extLst>
                <a:ext uri="{FF2B5EF4-FFF2-40B4-BE49-F238E27FC236}">
                  <a16:creationId xmlns:a16="http://schemas.microsoft.com/office/drawing/2014/main" id="{5681C216-4C18-41D4-8D14-1BE1674609A8}"/>
                </a:ext>
              </a:extLst>
            </p:cNvPr>
            <p:cNvSpPr/>
            <p:nvPr/>
          </p:nvSpPr>
          <p:spPr>
            <a:xfrm>
              <a:off x="5562600" y="1600200"/>
              <a:ext cx="533400" cy="304800"/>
            </a:xfrm>
            <a:prstGeom prst="rect">
              <a:avLst/>
            </a:prstGeom>
            <a:solidFill>
              <a:srgbClr val="FFC000"/>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7" name="Rectangle 26">
              <a:extLst>
                <a:ext uri="{FF2B5EF4-FFF2-40B4-BE49-F238E27FC236}">
                  <a16:creationId xmlns:a16="http://schemas.microsoft.com/office/drawing/2014/main" id="{E3B278A7-44ED-43BD-A9B2-75AFB98EEF49}"/>
                </a:ext>
              </a:extLst>
            </p:cNvPr>
            <p:cNvSpPr/>
            <p:nvPr/>
          </p:nvSpPr>
          <p:spPr>
            <a:xfrm>
              <a:off x="5486400" y="1143000"/>
              <a:ext cx="2743200" cy="304800"/>
            </a:xfrm>
            <a:prstGeom prst="rect">
              <a:avLst/>
            </a:prstGeom>
            <a:solidFill>
              <a:srgbClr val="DE478E">
                <a:lumMod val="60000"/>
                <a:lumOff val="40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Horizontal Unbundling</a:t>
              </a: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 </a:t>
              </a:r>
            </a:p>
          </p:txBody>
        </p:sp>
        <p:sp>
          <p:nvSpPr>
            <p:cNvPr id="28" name="Rectangle 27">
              <a:extLst>
                <a:ext uri="{FF2B5EF4-FFF2-40B4-BE49-F238E27FC236}">
                  <a16:creationId xmlns:a16="http://schemas.microsoft.com/office/drawing/2014/main" id="{4EBEF640-C380-4131-B38E-7165B1CF7F96}"/>
                </a:ext>
              </a:extLst>
            </p:cNvPr>
            <p:cNvSpPr/>
            <p:nvPr/>
          </p:nvSpPr>
          <p:spPr>
            <a:xfrm>
              <a:off x="3124200" y="1066800"/>
              <a:ext cx="1600200" cy="457200"/>
            </a:xfrm>
            <a:prstGeom prst="rect">
              <a:avLst/>
            </a:prstGeom>
            <a:gradFill rotWithShape="1">
              <a:gsLst>
                <a:gs pos="0">
                  <a:sysClr val="windowText" lastClr="000000">
                    <a:tint val="54000"/>
                    <a:alpha val="100000"/>
                    <a:satMod val="105000"/>
                    <a:lumMod val="110000"/>
                  </a:sysClr>
                </a:gs>
                <a:gs pos="100000">
                  <a:sysClr val="windowText" lastClr="000000">
                    <a:tint val="78000"/>
                    <a:alpha val="92000"/>
                    <a:satMod val="109000"/>
                    <a:lumMod val="100000"/>
                  </a:sysClr>
                </a:gs>
              </a:gsLst>
              <a:lin ang="5400000" scaled="0"/>
            </a:gradFill>
            <a:ln w="952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panose="020B0502020104020203"/>
                  <a:ea typeface="+mn-ea"/>
                  <a:cs typeface="+mn-cs"/>
                </a:rPr>
                <a:t>Vertical unbundling Industry </a:t>
              </a:r>
            </a:p>
          </p:txBody>
        </p:sp>
        <p:sp>
          <p:nvSpPr>
            <p:cNvPr id="29" name="Rectangle 28">
              <a:extLst>
                <a:ext uri="{FF2B5EF4-FFF2-40B4-BE49-F238E27FC236}">
                  <a16:creationId xmlns:a16="http://schemas.microsoft.com/office/drawing/2014/main" id="{3FEDB3AA-11BB-4911-BF22-C2D7145B9732}"/>
                </a:ext>
              </a:extLst>
            </p:cNvPr>
            <p:cNvSpPr/>
            <p:nvPr/>
          </p:nvSpPr>
          <p:spPr>
            <a:xfrm>
              <a:off x="1066800" y="1066800"/>
              <a:ext cx="1600200" cy="457201"/>
            </a:xfrm>
            <a:prstGeom prst="rect">
              <a:avLst/>
            </a:prstGeom>
            <a:gradFill rotWithShape="1">
              <a:gsLst>
                <a:gs pos="0">
                  <a:srgbClr val="B71E42">
                    <a:tint val="54000"/>
                    <a:alpha val="100000"/>
                    <a:satMod val="105000"/>
                    <a:lumMod val="110000"/>
                  </a:srgbClr>
                </a:gs>
                <a:gs pos="100000">
                  <a:srgbClr val="B71E42">
                    <a:tint val="78000"/>
                    <a:alpha val="92000"/>
                    <a:satMod val="109000"/>
                    <a:lumMod val="100000"/>
                  </a:srgbClr>
                </a:gs>
              </a:gsLst>
              <a:lin ang="5400000" scaled="0"/>
            </a:gradFill>
            <a:ln w="952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Integrated Industry </a:t>
              </a:r>
            </a:p>
          </p:txBody>
        </p:sp>
        <p:sp>
          <p:nvSpPr>
            <p:cNvPr id="30" name="Rectangle 29">
              <a:extLst>
                <a:ext uri="{FF2B5EF4-FFF2-40B4-BE49-F238E27FC236}">
                  <a16:creationId xmlns:a16="http://schemas.microsoft.com/office/drawing/2014/main" id="{CCB3D003-D345-47E3-A747-AC65C8CFBFAF}"/>
                </a:ext>
              </a:extLst>
            </p:cNvPr>
            <p:cNvSpPr/>
            <p:nvPr/>
          </p:nvSpPr>
          <p:spPr>
            <a:xfrm>
              <a:off x="5562600" y="2590800"/>
              <a:ext cx="2057400" cy="228600"/>
            </a:xfrm>
            <a:prstGeom prst="rect">
              <a:avLst/>
            </a:prstGeom>
            <a:gradFill rotWithShape="1">
              <a:gsLst>
                <a:gs pos="0">
                  <a:srgbClr val="795FAF">
                    <a:tint val="54000"/>
                    <a:alpha val="100000"/>
                    <a:satMod val="105000"/>
                    <a:lumMod val="110000"/>
                  </a:srgbClr>
                </a:gs>
                <a:gs pos="100000">
                  <a:srgbClr val="795FAF">
                    <a:tint val="78000"/>
                    <a:alpha val="92000"/>
                    <a:satMod val="109000"/>
                    <a:lumMod val="100000"/>
                  </a:srgbClr>
                </a:gs>
              </a:gsLst>
              <a:lin ang="5400000" scaled="0"/>
            </a:gradFill>
            <a:ln w="952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Gill Sans MT" panose="020B0502020104020203"/>
                  <a:ea typeface="+mn-ea"/>
                  <a:cs typeface="+mn-cs"/>
                </a:rPr>
                <a:t>GenCos</a:t>
              </a:r>
              <a:endPar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36860D83-2B31-4CAA-B5EE-3FBCA0780D25}"/>
                </a:ext>
              </a:extLst>
            </p:cNvPr>
            <p:cNvSpPr/>
            <p:nvPr/>
          </p:nvSpPr>
          <p:spPr>
            <a:xfrm>
              <a:off x="5715000" y="5562600"/>
              <a:ext cx="2286000" cy="228600"/>
            </a:xfrm>
            <a:prstGeom prst="rect">
              <a:avLst/>
            </a:prstGeom>
            <a:solidFill>
              <a:srgbClr val="B71E42"/>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400" b="0" i="0" u="none" strike="noStrike" kern="1200" cap="none" spc="0" normalizeH="0" baseline="0" noProof="0" dirty="0" err="1">
                  <a:ln>
                    <a:noFill/>
                  </a:ln>
                  <a:solidFill>
                    <a:prstClr val="white"/>
                  </a:solidFill>
                  <a:effectLst/>
                  <a:uLnTx/>
                  <a:uFillTx/>
                  <a:latin typeface="Gill Sans MT" panose="020B0502020104020203"/>
                  <a:ea typeface="+mn-ea"/>
                  <a:cs typeface="+mn-cs"/>
                </a:rPr>
                <a:t>DisCos</a:t>
              </a: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cxnSp>
          <p:nvCxnSpPr>
            <p:cNvPr id="32" name="Straight Arrow Connector 31">
              <a:extLst>
                <a:ext uri="{FF2B5EF4-FFF2-40B4-BE49-F238E27FC236}">
                  <a16:creationId xmlns:a16="http://schemas.microsoft.com/office/drawing/2014/main" id="{99E17E3F-1089-460B-8EB3-885BC37AF197}"/>
                </a:ext>
              </a:extLst>
            </p:cNvPr>
            <p:cNvCxnSpPr/>
            <p:nvPr/>
          </p:nvCxnSpPr>
          <p:spPr>
            <a:xfrm>
              <a:off x="4800600" y="1985433"/>
              <a:ext cx="685800" cy="1588"/>
            </a:xfrm>
            <a:prstGeom prst="straightConnector1">
              <a:avLst/>
            </a:prstGeom>
            <a:noFill/>
            <a:ln w="22225" cap="flat" cmpd="sng" algn="ctr">
              <a:solidFill>
                <a:schemeClr val="accent1"/>
              </a:solidFill>
              <a:prstDash val="solid"/>
              <a:tailEnd type="arrow"/>
            </a:ln>
            <a:effectLst/>
          </p:spPr>
        </p:cxnSp>
        <p:cxnSp>
          <p:nvCxnSpPr>
            <p:cNvPr id="33" name="Straight Arrow Connector 32">
              <a:extLst>
                <a:ext uri="{FF2B5EF4-FFF2-40B4-BE49-F238E27FC236}">
                  <a16:creationId xmlns:a16="http://schemas.microsoft.com/office/drawing/2014/main" id="{7BB0BA8F-463A-4A8A-A75A-133136640893}"/>
                </a:ext>
              </a:extLst>
            </p:cNvPr>
            <p:cNvCxnSpPr/>
            <p:nvPr/>
          </p:nvCxnSpPr>
          <p:spPr>
            <a:xfrm>
              <a:off x="4800600" y="3505200"/>
              <a:ext cx="762000" cy="1588"/>
            </a:xfrm>
            <a:prstGeom prst="straightConnector1">
              <a:avLst/>
            </a:prstGeom>
            <a:noFill/>
            <a:ln w="15875" cap="flat" cmpd="sng" algn="ctr">
              <a:solidFill>
                <a:schemeClr val="accent1"/>
              </a:solidFill>
              <a:prstDash val="solid"/>
              <a:tailEnd type="arrow"/>
            </a:ln>
            <a:effectLst/>
          </p:spPr>
        </p:cxnSp>
        <p:cxnSp>
          <p:nvCxnSpPr>
            <p:cNvPr id="34" name="Straight Arrow Connector 33">
              <a:extLst>
                <a:ext uri="{FF2B5EF4-FFF2-40B4-BE49-F238E27FC236}">
                  <a16:creationId xmlns:a16="http://schemas.microsoft.com/office/drawing/2014/main" id="{5787C1CD-B591-4F0D-853C-4CF7D674DCCE}"/>
                </a:ext>
              </a:extLst>
            </p:cNvPr>
            <p:cNvCxnSpPr/>
            <p:nvPr/>
          </p:nvCxnSpPr>
          <p:spPr>
            <a:xfrm>
              <a:off x="4876800" y="4724400"/>
              <a:ext cx="609600" cy="1588"/>
            </a:xfrm>
            <a:prstGeom prst="straightConnector1">
              <a:avLst/>
            </a:prstGeom>
            <a:noFill/>
            <a:ln w="22225" cap="flat" cmpd="sng" algn="ctr">
              <a:solidFill>
                <a:schemeClr val="accent1"/>
              </a:solidFill>
              <a:prstDash val="solid"/>
              <a:tailEnd type="arrow"/>
            </a:ln>
            <a:effectLst/>
          </p:spPr>
        </p:cxnSp>
        <p:sp>
          <p:nvSpPr>
            <p:cNvPr id="35" name="Rectangle 34">
              <a:extLst>
                <a:ext uri="{FF2B5EF4-FFF2-40B4-BE49-F238E27FC236}">
                  <a16:creationId xmlns:a16="http://schemas.microsoft.com/office/drawing/2014/main" id="{D224335E-881A-4423-8483-DF1A5807DBCA}"/>
                </a:ext>
              </a:extLst>
            </p:cNvPr>
            <p:cNvSpPr/>
            <p:nvPr/>
          </p:nvSpPr>
          <p:spPr>
            <a:xfrm>
              <a:off x="7162800" y="1600200"/>
              <a:ext cx="533400" cy="304800"/>
            </a:xfrm>
            <a:prstGeom prst="rect">
              <a:avLst/>
            </a:prstGeom>
            <a:solidFill>
              <a:srgbClr val="FFC000"/>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6" name="Rectangle 35">
              <a:extLst>
                <a:ext uri="{FF2B5EF4-FFF2-40B4-BE49-F238E27FC236}">
                  <a16:creationId xmlns:a16="http://schemas.microsoft.com/office/drawing/2014/main" id="{402213DB-22E3-4E28-B748-DA7EC0E76153}"/>
                </a:ext>
              </a:extLst>
            </p:cNvPr>
            <p:cNvSpPr/>
            <p:nvPr/>
          </p:nvSpPr>
          <p:spPr>
            <a:xfrm>
              <a:off x="6400800" y="1600200"/>
              <a:ext cx="533400" cy="304800"/>
            </a:xfrm>
            <a:prstGeom prst="rect">
              <a:avLst/>
            </a:prstGeom>
            <a:solidFill>
              <a:srgbClr val="FFC000"/>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7" name="Rectangle 36">
              <a:extLst>
                <a:ext uri="{FF2B5EF4-FFF2-40B4-BE49-F238E27FC236}">
                  <a16:creationId xmlns:a16="http://schemas.microsoft.com/office/drawing/2014/main" id="{85ECD433-F123-4827-A372-F5FC3E3CA93C}"/>
                </a:ext>
              </a:extLst>
            </p:cNvPr>
            <p:cNvSpPr/>
            <p:nvPr/>
          </p:nvSpPr>
          <p:spPr>
            <a:xfrm>
              <a:off x="5562600" y="2133600"/>
              <a:ext cx="533400" cy="304800"/>
            </a:xfrm>
            <a:prstGeom prst="rect">
              <a:avLst/>
            </a:prstGeom>
            <a:solidFill>
              <a:srgbClr val="FFC000"/>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8" name="Rectangle 37">
              <a:extLst>
                <a:ext uri="{FF2B5EF4-FFF2-40B4-BE49-F238E27FC236}">
                  <a16:creationId xmlns:a16="http://schemas.microsoft.com/office/drawing/2014/main" id="{DC81D9D7-6C47-4E9B-974F-AD2CDDB5CCA7}"/>
                </a:ext>
              </a:extLst>
            </p:cNvPr>
            <p:cNvSpPr/>
            <p:nvPr/>
          </p:nvSpPr>
          <p:spPr>
            <a:xfrm>
              <a:off x="6400800" y="2133600"/>
              <a:ext cx="533400" cy="304800"/>
            </a:xfrm>
            <a:prstGeom prst="rect">
              <a:avLst/>
            </a:prstGeom>
            <a:solidFill>
              <a:srgbClr val="FFC000"/>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9" name="Rectangle 38">
              <a:extLst>
                <a:ext uri="{FF2B5EF4-FFF2-40B4-BE49-F238E27FC236}">
                  <a16:creationId xmlns:a16="http://schemas.microsoft.com/office/drawing/2014/main" id="{94189D5C-91AD-4A7E-871C-47F891CA94AF}"/>
                </a:ext>
              </a:extLst>
            </p:cNvPr>
            <p:cNvSpPr/>
            <p:nvPr/>
          </p:nvSpPr>
          <p:spPr>
            <a:xfrm>
              <a:off x="7162800" y="2133600"/>
              <a:ext cx="533400" cy="304800"/>
            </a:xfrm>
            <a:prstGeom prst="rect">
              <a:avLst/>
            </a:prstGeom>
            <a:solidFill>
              <a:srgbClr val="FFC000"/>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6A8734C1-8847-41BE-923C-8B9E6E720C74}"/>
                </a:ext>
              </a:extLst>
            </p:cNvPr>
            <p:cNvSpPr/>
            <p:nvPr/>
          </p:nvSpPr>
          <p:spPr>
            <a:xfrm>
              <a:off x="8229600" y="1600200"/>
              <a:ext cx="533400" cy="304800"/>
            </a:xfrm>
            <a:prstGeom prst="rect">
              <a:avLst/>
            </a:prstGeom>
            <a:solidFill>
              <a:srgbClr val="795FAF">
                <a:lumMod val="60000"/>
                <a:lumOff val="40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1" name="Rectangle 40">
              <a:extLst>
                <a:ext uri="{FF2B5EF4-FFF2-40B4-BE49-F238E27FC236}">
                  <a16:creationId xmlns:a16="http://schemas.microsoft.com/office/drawing/2014/main" id="{C2898190-EF72-42A2-B589-89BFECF73609}"/>
                </a:ext>
              </a:extLst>
            </p:cNvPr>
            <p:cNvSpPr/>
            <p:nvPr/>
          </p:nvSpPr>
          <p:spPr>
            <a:xfrm>
              <a:off x="8229600" y="2133600"/>
              <a:ext cx="533400" cy="304800"/>
            </a:xfrm>
            <a:prstGeom prst="rect">
              <a:avLst/>
            </a:prstGeom>
            <a:solidFill>
              <a:srgbClr val="795FAF">
                <a:lumMod val="60000"/>
                <a:lumOff val="40000"/>
              </a:srgbClr>
            </a:solidFill>
            <a:ln w="1587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2" name="Rectangle 41">
              <a:extLst>
                <a:ext uri="{FF2B5EF4-FFF2-40B4-BE49-F238E27FC236}">
                  <a16:creationId xmlns:a16="http://schemas.microsoft.com/office/drawing/2014/main" id="{0E9B2B6E-CBC4-44F5-AB37-2D46419A19C7}"/>
                </a:ext>
              </a:extLst>
            </p:cNvPr>
            <p:cNvSpPr/>
            <p:nvPr/>
          </p:nvSpPr>
          <p:spPr>
            <a:xfrm>
              <a:off x="7933194" y="2514601"/>
              <a:ext cx="990600" cy="457200"/>
            </a:xfrm>
            <a:prstGeom prst="rect">
              <a:avLst/>
            </a:prstGeom>
            <a:gradFill rotWithShape="1">
              <a:gsLst>
                <a:gs pos="0">
                  <a:srgbClr val="795FAF">
                    <a:tint val="54000"/>
                    <a:alpha val="100000"/>
                    <a:satMod val="105000"/>
                    <a:lumMod val="110000"/>
                  </a:srgbClr>
                </a:gs>
                <a:gs pos="100000">
                  <a:srgbClr val="795FAF">
                    <a:tint val="78000"/>
                    <a:alpha val="92000"/>
                    <a:satMod val="109000"/>
                    <a:lumMod val="100000"/>
                  </a:srgbClr>
                </a:gs>
              </a:gsLst>
              <a:lin ang="5400000" scaled="0"/>
            </a:gradFill>
            <a:ln w="9525" cap="flat" cmpd="sng"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Existing IPPs</a:t>
              </a:r>
            </a:p>
          </p:txBody>
        </p:sp>
      </p:grpSp>
    </p:spTree>
    <p:extLst>
      <p:ext uri="{BB962C8B-B14F-4D97-AF65-F5344CB8AC3E}">
        <p14:creationId xmlns:p14="http://schemas.microsoft.com/office/powerpoint/2010/main" val="26444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75116" y="1131206"/>
            <a:ext cx="9471804" cy="565968"/>
          </a:xfrm>
          <a:noFill/>
        </p:spPr>
        <p:txBody>
          <a:bodyPr vert="horz" lIns="91440" tIns="45720" rIns="91440" bIns="45720" rtlCol="0" anchor="ctr">
            <a:noAutofit/>
          </a:bodyPr>
          <a:lstStyle/>
          <a:p>
            <a:r>
              <a:rPr lang="en-US" sz="3000" b="1" dirty="0"/>
              <a:t>Highlight on the Power sector Reform</a:t>
            </a:r>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345058" y="1811547"/>
            <a:ext cx="11507635" cy="4611737"/>
          </a:xfrm>
          <a:noFill/>
          <a:ln w="6350">
            <a:noFill/>
          </a:ln>
        </p:spPr>
        <p:txBody>
          <a:bodyPr>
            <a:normAutofit/>
          </a:bodyPr>
          <a:lstStyle/>
          <a:p>
            <a:pPr marL="0" lvl="0" indent="0" algn="ctr" defTabSz="457200">
              <a:lnSpc>
                <a:spcPct val="100000"/>
              </a:lnSpc>
              <a:spcBef>
                <a:spcPts val="0"/>
              </a:spcBef>
              <a:buNone/>
            </a:pPr>
            <a:r>
              <a:rPr lang="en-US" b="1" u="sng" dirty="0">
                <a:solidFill>
                  <a:prstClr val="black"/>
                </a:solidFill>
                <a:latin typeface="Gill Sans MT" panose="020B0502020104020203"/>
              </a:rPr>
              <a:t>Privatization Strategy</a:t>
            </a:r>
          </a:p>
          <a:p>
            <a:pPr marL="0" lvl="0" indent="0" defTabSz="457200">
              <a:lnSpc>
                <a:spcPct val="100000"/>
              </a:lnSpc>
              <a:spcBef>
                <a:spcPts val="0"/>
              </a:spcBef>
              <a:buNone/>
            </a:pPr>
            <a:endParaRPr lang="en-US" sz="2000" dirty="0">
              <a:solidFill>
                <a:prstClr val="black"/>
              </a:solidFill>
              <a:latin typeface="Gill Sans MT" panose="020B0502020104020203"/>
            </a:endParaRP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105804" y="6321945"/>
            <a:ext cx="741137" cy="202679"/>
          </a:xfrm>
        </p:spPr>
        <p:txBody>
          <a:bodyPr/>
          <a:lstStyle/>
          <a:p>
            <a:fld id="{6D22F896-40B5-4ADD-8801-0D06FADFA095}" type="slidenum">
              <a:rPr lang="en-US" sz="2000" smtClean="0">
                <a:solidFill>
                  <a:schemeClr val="bg2"/>
                </a:solidFill>
              </a:rPr>
              <a:t>12</a:t>
            </a:fld>
            <a:endParaRPr lang="en-US" sz="2000" dirty="0">
              <a:solidFill>
                <a:schemeClr val="bg2"/>
              </a:solidFill>
            </a:endParaRPr>
          </a:p>
        </p:txBody>
      </p:sp>
      <p:sp>
        <p:nvSpPr>
          <p:cNvPr id="9" name="TextBox 8">
            <a:extLst>
              <a:ext uri="{FF2B5EF4-FFF2-40B4-BE49-F238E27FC236}">
                <a16:creationId xmlns:a16="http://schemas.microsoft.com/office/drawing/2014/main" id="{D74BE61A-148C-4F69-A26B-7BF6C1779A7C}"/>
              </a:ext>
            </a:extLst>
          </p:cNvPr>
          <p:cNvSpPr txBox="1"/>
          <p:nvPr/>
        </p:nvSpPr>
        <p:spPr>
          <a:xfrm>
            <a:off x="900432" y="2326213"/>
            <a:ext cx="2400501"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pPr algn="ctr"/>
            <a:r>
              <a:rPr lang="en-US" sz="2400" b="1" dirty="0">
                <a:latin typeface="Gill Sans MT" panose="020B0502020104020203"/>
              </a:rPr>
              <a:t>Distribution</a:t>
            </a:r>
          </a:p>
        </p:txBody>
      </p:sp>
      <p:sp>
        <p:nvSpPr>
          <p:cNvPr id="10" name="TextBox 9">
            <a:extLst>
              <a:ext uri="{FF2B5EF4-FFF2-40B4-BE49-F238E27FC236}">
                <a16:creationId xmlns:a16="http://schemas.microsoft.com/office/drawing/2014/main" id="{98E148DF-33BB-45E9-B0E9-F94286C8E4A1}"/>
              </a:ext>
            </a:extLst>
          </p:cNvPr>
          <p:cNvSpPr txBox="1"/>
          <p:nvPr/>
        </p:nvSpPr>
        <p:spPr>
          <a:xfrm>
            <a:off x="498557" y="2880621"/>
            <a:ext cx="3417460" cy="2862322"/>
          </a:xfrm>
          <a:prstGeom prst="rect">
            <a:avLst/>
          </a:prstGeom>
          <a:noFill/>
          <a:ln w="19050">
            <a:solidFill>
              <a:schemeClr val="accent1"/>
            </a:solidFill>
          </a:ln>
        </p:spPr>
        <p:txBody>
          <a:bodyPr wrap="square" rtlCol="0">
            <a:spAutoFit/>
          </a:bodyPr>
          <a:lstStyle/>
          <a:p>
            <a:pPr marL="119063" indent="-119063">
              <a:buFont typeface="Wingdings" panose="05000000000000000000" pitchFamily="2" charset="2"/>
              <a:buChar char="§"/>
            </a:pPr>
            <a:r>
              <a:rPr lang="en-US" sz="1500" dirty="0">
                <a:solidFill>
                  <a:prstClr val="black"/>
                </a:solidFill>
                <a:latin typeface="Gill Sans MT" panose="020B0502020104020203"/>
              </a:rPr>
              <a:t>Core-investor Sale</a:t>
            </a:r>
          </a:p>
          <a:p>
            <a:pPr marL="119063" indent="-119063">
              <a:buFont typeface="Wingdings" panose="05000000000000000000" pitchFamily="2" charset="2"/>
              <a:buChar char="§"/>
            </a:pPr>
            <a:r>
              <a:rPr lang="en-US" sz="1500" dirty="0">
                <a:solidFill>
                  <a:prstClr val="black"/>
                </a:solidFill>
                <a:latin typeface="Gill Sans MT" panose="020B0502020104020203"/>
              </a:rPr>
              <a:t>Emphasis on technical, financial and managerial competence </a:t>
            </a:r>
          </a:p>
          <a:p>
            <a:pPr marL="119063" indent="-119063">
              <a:buFont typeface="Wingdings" panose="05000000000000000000" pitchFamily="2" charset="2"/>
              <a:buChar char="§"/>
            </a:pPr>
            <a:r>
              <a:rPr lang="en-US" sz="1500" dirty="0">
                <a:solidFill>
                  <a:prstClr val="black"/>
                </a:solidFill>
                <a:latin typeface="Gill Sans MT" panose="020B0502020104020203"/>
              </a:rPr>
              <a:t>Loss reduction and investments,  are the main parameters for assessing potential bidders</a:t>
            </a:r>
          </a:p>
          <a:p>
            <a:pPr marL="119063" indent="-119063">
              <a:buFont typeface="Wingdings" panose="05000000000000000000" pitchFamily="2" charset="2"/>
              <a:buChar char="§"/>
            </a:pPr>
            <a:r>
              <a:rPr lang="en-US" sz="1500" dirty="0">
                <a:solidFill>
                  <a:prstClr val="black"/>
                </a:solidFill>
                <a:latin typeface="Gill Sans MT" panose="020B0502020104020203"/>
              </a:rPr>
              <a:t>Aim at shortest  curve to reduce subsidies &amp; guarantees </a:t>
            </a:r>
          </a:p>
          <a:p>
            <a:pPr marL="119063" indent="-119063">
              <a:buFont typeface="Wingdings" panose="05000000000000000000" pitchFamily="2" charset="2"/>
              <a:buChar char="§"/>
            </a:pPr>
            <a:r>
              <a:rPr lang="en-US" sz="1500" dirty="0">
                <a:solidFill>
                  <a:prstClr val="black"/>
                </a:solidFill>
                <a:latin typeface="Gill Sans MT" panose="020B0502020104020203"/>
              </a:rPr>
              <a:t>Share benefits of efficiency with consumers </a:t>
            </a:r>
          </a:p>
          <a:p>
            <a:pPr marL="119063" indent="-119063">
              <a:buFont typeface="Wingdings" panose="05000000000000000000" pitchFamily="2" charset="2"/>
              <a:buChar char="§"/>
            </a:pPr>
            <a:r>
              <a:rPr lang="en-US" sz="1500" dirty="0">
                <a:solidFill>
                  <a:prstClr val="black"/>
                </a:solidFill>
                <a:latin typeface="Gill Sans MT" panose="020B0502020104020203"/>
              </a:rPr>
              <a:t>Investors provided opportunity on recovery of investments through MYTO</a:t>
            </a:r>
          </a:p>
        </p:txBody>
      </p:sp>
      <p:sp>
        <p:nvSpPr>
          <p:cNvPr id="12" name="TextBox 11">
            <a:extLst>
              <a:ext uri="{FF2B5EF4-FFF2-40B4-BE49-F238E27FC236}">
                <a16:creationId xmlns:a16="http://schemas.microsoft.com/office/drawing/2014/main" id="{798ADDD6-DB51-41CD-9378-BD517837E9BD}"/>
              </a:ext>
            </a:extLst>
          </p:cNvPr>
          <p:cNvSpPr txBox="1"/>
          <p:nvPr/>
        </p:nvSpPr>
        <p:spPr>
          <a:xfrm>
            <a:off x="8325440" y="2880622"/>
            <a:ext cx="3368003" cy="2185214"/>
          </a:xfrm>
          <a:prstGeom prst="rect">
            <a:avLst/>
          </a:prstGeom>
          <a:noFill/>
          <a:ln w="19050">
            <a:solidFill>
              <a:schemeClr val="accent1"/>
            </a:solidFill>
          </a:ln>
        </p:spPr>
        <p:txBody>
          <a:bodyPr wrap="square" rtlCol="0">
            <a:spAutoFit/>
          </a:bodyPr>
          <a:lstStyle>
            <a:defPPr>
              <a:defRPr lang="en-US"/>
            </a:defPPr>
            <a:lvl1pPr marL="119063" indent="-119063">
              <a:buFont typeface="Wingdings" panose="05000000000000000000" pitchFamily="2" charset="2"/>
              <a:buChar char="§"/>
              <a:defRPr sz="1600">
                <a:solidFill>
                  <a:prstClr val="black"/>
                </a:solidFill>
                <a:latin typeface="Gill Sans MT" panose="020B0502020104020203"/>
              </a:defRPr>
            </a:lvl1pPr>
          </a:lstStyle>
          <a:p>
            <a:r>
              <a:rPr lang="en-US" sz="1500" dirty="0"/>
              <a:t>Core-Investor Sale of thermal IPPs</a:t>
            </a:r>
          </a:p>
          <a:p>
            <a:r>
              <a:rPr lang="en-US" sz="1500" dirty="0"/>
              <a:t>Concession of hydro Plants</a:t>
            </a:r>
          </a:p>
          <a:p>
            <a:r>
              <a:rPr lang="en-US" sz="1500" dirty="0"/>
              <a:t>Template Power Purchase Agreement with NBET</a:t>
            </a:r>
          </a:p>
          <a:p>
            <a:r>
              <a:rPr lang="en-US" sz="1500" dirty="0"/>
              <a:t>Technical, financial and managerial competence</a:t>
            </a:r>
          </a:p>
          <a:p>
            <a:r>
              <a:rPr lang="en-US" sz="1500" dirty="0"/>
              <a:t>Investment plan to recover stranded capacities</a:t>
            </a:r>
          </a:p>
          <a:p>
            <a:endParaRPr lang="en-US" dirty="0"/>
          </a:p>
        </p:txBody>
      </p:sp>
      <p:sp>
        <p:nvSpPr>
          <p:cNvPr id="13" name="TextBox 12">
            <a:extLst>
              <a:ext uri="{FF2B5EF4-FFF2-40B4-BE49-F238E27FC236}">
                <a16:creationId xmlns:a16="http://schemas.microsoft.com/office/drawing/2014/main" id="{2FBA12B1-5B8B-425B-A461-D6E7D94A57A4}"/>
              </a:ext>
            </a:extLst>
          </p:cNvPr>
          <p:cNvSpPr txBox="1"/>
          <p:nvPr/>
        </p:nvSpPr>
        <p:spPr>
          <a:xfrm>
            <a:off x="4912109" y="2326214"/>
            <a:ext cx="2400502"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defPPr>
              <a:defRPr lang="en-US"/>
            </a:defPPr>
            <a:lvl1pPr algn="ctr">
              <a:defRPr sz="2400" b="1">
                <a:solidFill>
                  <a:srgbClr val="0070C0"/>
                </a:solidFill>
                <a:latin typeface="Gill Sans MT" panose="020B0502020104020203"/>
              </a:defRPr>
            </a:lvl1pPr>
          </a:lstStyle>
          <a:p>
            <a:r>
              <a:rPr lang="en-US" dirty="0">
                <a:solidFill>
                  <a:schemeClr val="tx1"/>
                </a:solidFill>
              </a:rPr>
              <a:t>Transmission</a:t>
            </a:r>
          </a:p>
        </p:txBody>
      </p:sp>
      <p:sp>
        <p:nvSpPr>
          <p:cNvPr id="14" name="TextBox 13">
            <a:extLst>
              <a:ext uri="{FF2B5EF4-FFF2-40B4-BE49-F238E27FC236}">
                <a16:creationId xmlns:a16="http://schemas.microsoft.com/office/drawing/2014/main" id="{6239F67A-F50D-49E6-88FB-8E671153AF7E}"/>
              </a:ext>
            </a:extLst>
          </p:cNvPr>
          <p:cNvSpPr txBox="1"/>
          <p:nvPr/>
        </p:nvSpPr>
        <p:spPr>
          <a:xfrm>
            <a:off x="4104862" y="2880622"/>
            <a:ext cx="4031733" cy="3093154"/>
          </a:xfrm>
          <a:prstGeom prst="rect">
            <a:avLst/>
          </a:prstGeom>
          <a:noFill/>
          <a:ln w="19050">
            <a:solidFill>
              <a:schemeClr val="accent1"/>
            </a:solidFill>
          </a:ln>
        </p:spPr>
        <p:txBody>
          <a:bodyPr wrap="square" rtlCol="0">
            <a:spAutoFit/>
          </a:bodyPr>
          <a:lstStyle>
            <a:defPPr>
              <a:defRPr lang="en-US"/>
            </a:defPPr>
            <a:lvl1pPr marL="119063" indent="-119063">
              <a:buFont typeface="Wingdings" panose="05000000000000000000" pitchFamily="2" charset="2"/>
              <a:buChar char="§"/>
              <a:defRPr sz="1600">
                <a:solidFill>
                  <a:prstClr val="black"/>
                </a:solidFill>
                <a:latin typeface="Gill Sans MT" panose="020B0502020104020203"/>
              </a:defRPr>
            </a:lvl1pPr>
          </a:lstStyle>
          <a:p>
            <a:r>
              <a:rPr lang="en-US" sz="1500" dirty="0"/>
              <a:t>Initial 5-Year Management Contract</a:t>
            </a:r>
          </a:p>
          <a:p>
            <a:r>
              <a:rPr lang="en-US" sz="1500" dirty="0"/>
              <a:t>Management Contractor to oversee the entire TCN operations including Market and System Operations</a:t>
            </a:r>
          </a:p>
          <a:p>
            <a:r>
              <a:rPr lang="en-US" sz="1500" dirty="0"/>
              <a:t>Management Contract will bring required expertise to transform TCN into a world class company</a:t>
            </a:r>
          </a:p>
          <a:p>
            <a:r>
              <a:rPr lang="en-US" sz="1500" dirty="0"/>
              <a:t>Technical loss reduction and network improvement Criteria to be adopted in selecting the Management Contractor</a:t>
            </a:r>
          </a:p>
          <a:p>
            <a:r>
              <a:rPr lang="en-US" sz="1500" dirty="0"/>
              <a:t>Creation of Transmission Investment Fund in line with MYTO projection of annual transmission investment. </a:t>
            </a:r>
          </a:p>
        </p:txBody>
      </p:sp>
      <p:sp>
        <p:nvSpPr>
          <p:cNvPr id="23" name="TextBox 22">
            <a:extLst>
              <a:ext uri="{FF2B5EF4-FFF2-40B4-BE49-F238E27FC236}">
                <a16:creationId xmlns:a16="http://schemas.microsoft.com/office/drawing/2014/main" id="{25E5BF07-B89A-4B07-A602-DC71A1A7E008}"/>
              </a:ext>
            </a:extLst>
          </p:cNvPr>
          <p:cNvSpPr txBox="1"/>
          <p:nvPr/>
        </p:nvSpPr>
        <p:spPr>
          <a:xfrm>
            <a:off x="8891066" y="2326212"/>
            <a:ext cx="2400502"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defPPr>
              <a:defRPr lang="en-US"/>
            </a:defPPr>
            <a:lvl1pPr algn="ctr">
              <a:defRPr sz="2400" b="1">
                <a:solidFill>
                  <a:srgbClr val="0070C0"/>
                </a:solidFill>
                <a:latin typeface="Gill Sans MT" panose="020B0502020104020203"/>
              </a:defRPr>
            </a:lvl1pPr>
          </a:lstStyle>
          <a:p>
            <a:r>
              <a:rPr lang="en-US" dirty="0">
                <a:solidFill>
                  <a:schemeClr val="tx1"/>
                </a:solidFill>
              </a:rPr>
              <a:t>Generation</a:t>
            </a:r>
          </a:p>
        </p:txBody>
      </p:sp>
    </p:spTree>
    <p:extLst>
      <p:ext uri="{BB962C8B-B14F-4D97-AF65-F5344CB8AC3E}">
        <p14:creationId xmlns:p14="http://schemas.microsoft.com/office/powerpoint/2010/main" val="383024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518248" y="1130060"/>
            <a:ext cx="8610331" cy="567114"/>
          </a:xfrm>
          <a:noFill/>
        </p:spPr>
        <p:txBody>
          <a:bodyPr vert="horz" lIns="91440" tIns="45720" rIns="91440" bIns="45720" rtlCol="0" anchor="ctr">
            <a:normAutofit/>
          </a:bodyPr>
          <a:lstStyle/>
          <a:p>
            <a:r>
              <a:rPr lang="en-US" b="1" dirty="0"/>
              <a:t>Market Development Stages</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0946920" y="6474202"/>
            <a:ext cx="900021" cy="350701"/>
          </a:xfrm>
        </p:spPr>
        <p:txBody>
          <a:bodyPr/>
          <a:lstStyle/>
          <a:p>
            <a:fld id="{6D22F896-40B5-4ADD-8801-0D06FADFA095}" type="slidenum">
              <a:rPr lang="en-US" sz="2000" smtClean="0">
                <a:solidFill>
                  <a:schemeClr val="bg2"/>
                </a:solidFill>
              </a:rPr>
              <a:t>13</a:t>
            </a:fld>
            <a:endParaRPr lang="en-US" sz="2000" dirty="0">
              <a:solidFill>
                <a:schemeClr val="bg2"/>
              </a:solidFill>
            </a:endParaRPr>
          </a:p>
        </p:txBody>
      </p:sp>
      <p:graphicFrame>
        <p:nvGraphicFramePr>
          <p:cNvPr id="8" name="Table 7">
            <a:extLst>
              <a:ext uri="{FF2B5EF4-FFF2-40B4-BE49-F238E27FC236}">
                <a16:creationId xmlns:a16="http://schemas.microsoft.com/office/drawing/2014/main" id="{F3913CCB-6B7E-459F-9E9A-678D0B6CD709}"/>
              </a:ext>
            </a:extLst>
          </p:cNvPr>
          <p:cNvGraphicFramePr>
            <a:graphicFrameLocks noGrp="1"/>
          </p:cNvGraphicFramePr>
          <p:nvPr>
            <p:extLst>
              <p:ext uri="{D42A27DB-BD31-4B8C-83A1-F6EECF244321}">
                <p14:modId xmlns:p14="http://schemas.microsoft.com/office/powerpoint/2010/main" val="2983474939"/>
              </p:ext>
            </p:extLst>
          </p:nvPr>
        </p:nvGraphicFramePr>
        <p:xfrm>
          <a:off x="605286" y="1884071"/>
          <a:ext cx="10988615" cy="4239776"/>
        </p:xfrm>
        <a:graphic>
          <a:graphicData uri="http://schemas.openxmlformats.org/drawingml/2006/table">
            <a:tbl>
              <a:tblPr firstRow="1" firstCol="1" bandRow="1"/>
              <a:tblGrid>
                <a:gridCol w="4360523">
                  <a:extLst>
                    <a:ext uri="{9D8B030D-6E8A-4147-A177-3AD203B41FA5}">
                      <a16:colId xmlns:a16="http://schemas.microsoft.com/office/drawing/2014/main" val="3958542385"/>
                    </a:ext>
                  </a:extLst>
                </a:gridCol>
                <a:gridCol w="1574054">
                  <a:extLst>
                    <a:ext uri="{9D8B030D-6E8A-4147-A177-3AD203B41FA5}">
                      <a16:colId xmlns:a16="http://schemas.microsoft.com/office/drawing/2014/main" val="3955628245"/>
                    </a:ext>
                  </a:extLst>
                </a:gridCol>
                <a:gridCol w="1593018">
                  <a:extLst>
                    <a:ext uri="{9D8B030D-6E8A-4147-A177-3AD203B41FA5}">
                      <a16:colId xmlns:a16="http://schemas.microsoft.com/office/drawing/2014/main" val="1211712983"/>
                    </a:ext>
                  </a:extLst>
                </a:gridCol>
                <a:gridCol w="2256774">
                  <a:extLst>
                    <a:ext uri="{9D8B030D-6E8A-4147-A177-3AD203B41FA5}">
                      <a16:colId xmlns:a16="http://schemas.microsoft.com/office/drawing/2014/main" val="575168563"/>
                    </a:ext>
                  </a:extLst>
                </a:gridCol>
                <a:gridCol w="1126828">
                  <a:extLst>
                    <a:ext uri="{9D8B030D-6E8A-4147-A177-3AD203B41FA5}">
                      <a16:colId xmlns:a16="http://schemas.microsoft.com/office/drawing/2014/main" val="1551624521"/>
                    </a:ext>
                  </a:extLst>
                </a:gridCol>
                <a:gridCol w="77418">
                  <a:extLst>
                    <a:ext uri="{9D8B030D-6E8A-4147-A177-3AD203B41FA5}">
                      <a16:colId xmlns:a16="http://schemas.microsoft.com/office/drawing/2014/main" val="3021237047"/>
                    </a:ext>
                  </a:extLst>
                </a:gridCol>
              </a:tblGrid>
              <a:tr h="170642">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NESI </a:t>
                      </a:r>
                      <a:r>
                        <a:rPr lang="en-NG"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Segment</a:t>
                      </a:r>
                      <a:endParaRPr lang="en-N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gridSpan="5">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ctr">
                        <a:lnSpc>
                          <a:spcPct val="107000"/>
                        </a:lnSpc>
                        <a:spcAft>
                          <a:spcPts val="0"/>
                        </a:spcAft>
                      </a:pPr>
                      <a:r>
                        <a:rPr lang="en-NG"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Market Stages</a:t>
                      </a:r>
                      <a:endParaRPr lang="en-N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NG"/>
                    </a:p>
                  </a:txBody>
                  <a:tcPr/>
                </a:tc>
                <a:tc hMerge="1">
                  <a:txBody>
                    <a:bodyPr/>
                    <a:lstStyle/>
                    <a:p>
                      <a:endParaRPr lang="en-NG"/>
                    </a:p>
                  </a:txBody>
                  <a:tcPr/>
                </a:tc>
                <a:tc hMerge="1">
                  <a:txBody>
                    <a:bodyPr/>
                    <a:lstStyle/>
                    <a:p>
                      <a:endParaRPr lang="en-NG"/>
                    </a:p>
                  </a:txBody>
                  <a:tcPr/>
                </a:tc>
                <a:tc hMerge="1">
                  <a:txBody>
                    <a:bodyPr/>
                    <a:lstStyle/>
                    <a:p>
                      <a:endParaRPr lang="en-NG"/>
                    </a:p>
                  </a:txBody>
                  <a:tcPr/>
                </a:tc>
                <a:extLst>
                  <a:ext uri="{0D108BD9-81ED-4DB2-BD59-A6C34878D82A}">
                    <a16:rowId xmlns:a16="http://schemas.microsoft.com/office/drawing/2014/main" val="1993930407"/>
                  </a:ext>
                </a:extLst>
              </a:tr>
              <a:tr h="170642">
                <a:tc vMerge="1">
                  <a:txBody>
                    <a:bodyPr/>
                    <a:lstStyle/>
                    <a:p>
                      <a:endParaRPr lang="en-NG"/>
                    </a:p>
                  </a:txBody>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ctr">
                        <a:lnSpc>
                          <a:spcPct val="107000"/>
                        </a:lnSpc>
                        <a:spcAft>
                          <a:spcPts val="0"/>
                        </a:spcAft>
                      </a:pPr>
                      <a:r>
                        <a:rPr lang="en-NG"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Pre-transition</a:t>
                      </a:r>
                      <a:endParaRPr lang="en-N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ctr">
                        <a:lnSpc>
                          <a:spcPct val="107000"/>
                        </a:lnSpc>
                        <a:spcAft>
                          <a:spcPts val="0"/>
                        </a:spcAft>
                      </a:pPr>
                      <a:r>
                        <a:rPr lang="en-NG"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Transition </a:t>
                      </a:r>
                      <a:endParaRPr lang="en-N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ctr">
                        <a:lnSpc>
                          <a:spcPct val="107000"/>
                        </a:lnSpc>
                        <a:spcAft>
                          <a:spcPts val="0"/>
                        </a:spcAft>
                      </a:pPr>
                      <a:r>
                        <a:rPr lang="en-NG"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Medium</a:t>
                      </a: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Term</a:t>
                      </a:r>
                      <a:endParaRPr lang="en-N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ctr">
                        <a:lnSpc>
                          <a:spcPct val="107000"/>
                        </a:lnSpc>
                        <a:spcAft>
                          <a:spcPts val="0"/>
                        </a:spcAft>
                      </a:pPr>
                      <a:r>
                        <a:rPr lang="en-NG"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 </a:t>
                      </a: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a:t>
                      </a:r>
                      <a:r>
                        <a:rPr lang="en-NG"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endParaRPr lang="en-N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ctr">
                        <a:lnSpc>
                          <a:spcPct val="107000"/>
                        </a:lnSpc>
                        <a:spcAft>
                          <a:spcPts val="800"/>
                        </a:spcAft>
                      </a:pPr>
                      <a:r>
                        <a:rPr lang="en-NG"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25911188"/>
                  </a:ext>
                </a:extLst>
              </a:tr>
              <a:tr h="349162">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Generation</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contestable market open to multiple competing operators;</a:t>
                      </a:r>
                      <a:endParaRPr lang="en-NG"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fully competitive requires less regulation;</a:t>
                      </a:r>
                      <a:endParaRPr lang="en-NG"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Investments last for many years</a:t>
                      </a:r>
                      <a:endParaRPr lang="en-NG"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Technology type – coal, gas, oil, hydro, nuclear, wind, wave, etc.</a:t>
                      </a:r>
                      <a:endParaRPr lang="en-NG"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565" marR="40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through Minimum funding based on legacy contracts through the Market Operator</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using wholesale contracts based on life cycle cost of an efficient new entrant with the special trader </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Partly unregulated (based on bilateral contracts)</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Unregulated based on bilateral contracts through competition</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800"/>
                        </a:spcAft>
                      </a:pPr>
                      <a:r>
                        <a:rPr lang="en-NG" sz="7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31337699"/>
                  </a:ext>
                </a:extLst>
              </a:tr>
              <a:tr h="714079">
                <a:tc vMerge="1">
                  <a:txBody>
                    <a:bodyPr/>
                    <a:lstStyle/>
                    <a:p>
                      <a:endParaRPr lang="en-NG"/>
                    </a:p>
                  </a:txBody>
                  <a:tcPr/>
                </a:tc>
                <a:tc vMerge="1">
                  <a:txBody>
                    <a:bodyPr/>
                    <a:lstStyle/>
                    <a:p>
                      <a:endParaRPr lang="en-NG"/>
                    </a:p>
                  </a:txBody>
                  <a:tcPr/>
                </a:tc>
                <a:tc vMerge="1">
                  <a:txBody>
                    <a:bodyPr/>
                    <a:lstStyle/>
                    <a:p>
                      <a:endParaRPr lang="en-NG"/>
                    </a:p>
                  </a:txBody>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 regulated based on wholesale contracts (matched by regulated load) with the special trader</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vMerge="1">
                  <a:txBody>
                    <a:bodyPr/>
                    <a:lstStyle/>
                    <a:p>
                      <a:endParaRPr lang="en-NG"/>
                    </a:p>
                  </a:txBody>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800"/>
                        </a:spcAft>
                      </a:pPr>
                      <a:r>
                        <a:rPr lang="en-NG" sz="7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31765045"/>
                  </a:ext>
                </a:extLst>
              </a:tr>
              <a:tr h="1241761">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Transmission</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a:lnSpc>
                          <a:spcPct val="107000"/>
                        </a:lnSpc>
                        <a:spcAft>
                          <a:spcPts val="0"/>
                        </a:spcAft>
                        <a:buFont typeface="Symbol" panose="05050102010706020507" pitchFamily="18" charset="2"/>
                        <a:buChar char=""/>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Natural Monopoly;</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a:lnSpc>
                          <a:spcPct val="107000"/>
                        </a:lnSpc>
                        <a:spcAft>
                          <a:spcPts val="0"/>
                        </a:spcAft>
                        <a:buFont typeface="Symbol" panose="05050102010706020507" pitchFamily="18" charset="2"/>
                        <a:buChar char=""/>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Responsible for power lines of 132KV and above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a:lnSpc>
                          <a:spcPct val="107000"/>
                        </a:lnSpc>
                        <a:spcAft>
                          <a:spcPts val="0"/>
                        </a:spcAft>
                        <a:buFont typeface="Symbol" panose="05050102010706020507" pitchFamily="18" charset="2"/>
                        <a:buChar char=""/>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Transmits power between </a:t>
                      </a:r>
                      <a:r>
                        <a:rPr lang="en-GB"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Gencos</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off-takers (Discos &amp; eligible customers) on an open-access; </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a:lnSpc>
                          <a:spcPct val="107000"/>
                        </a:lnSpc>
                        <a:spcAft>
                          <a:spcPts val="0"/>
                        </a:spcAft>
                        <a:buFont typeface="Symbol" panose="05050102010706020507" pitchFamily="18" charset="2"/>
                        <a:buChar char=""/>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Procures ancillary services to manage grid;</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a:lnSpc>
                          <a:spcPct val="107000"/>
                        </a:lnSpc>
                        <a:spcAft>
                          <a:spcPts val="0"/>
                        </a:spcAft>
                        <a:buFont typeface="Symbol" panose="05050102010706020507" pitchFamily="18" charset="2"/>
                        <a:buChar char=""/>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 the settlement system</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minimum funding requirement  </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an incentive-based tariff regime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an incentive-based tariff regime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an incentive-based tariff regime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800"/>
                        </a:spcAft>
                      </a:pPr>
                      <a:r>
                        <a:rPr lang="en-NG" sz="7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79607365"/>
                  </a:ext>
                </a:extLst>
              </a:tr>
              <a:tr h="884721">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Distribution </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Monopoly operation in designated franchise area;</a:t>
                      </a:r>
                      <a:endParaRPr lang="en-NG"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 network power lines below 132KV;</a:t>
                      </a:r>
                      <a:endParaRPr lang="en-NG"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Distribute and sell electricity to end users on basis of regulated tariff</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minimum funding requirement  </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an incentive-based tariff regime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an incentive-based tariff regime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an incentive-based tariff regime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800"/>
                        </a:spcAft>
                      </a:pPr>
                      <a:r>
                        <a:rPr lang="en-NG" sz="7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4455295"/>
                  </a:ext>
                </a:extLst>
              </a:tr>
              <a:tr h="317383">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Retailing</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contestable market open to multiple competing operators;</a:t>
                      </a:r>
                      <a:endParaRPr lang="en-NG"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80975" lvl="0" indent="-161925" algn="l" defTabSz="914400" rtl="0" eaLnBrk="1" latinLnBrk="0" hangingPunct="1">
                        <a:lnSpc>
                          <a:spcPct val="107000"/>
                        </a:lnSpc>
                        <a:spcAft>
                          <a:spcPts val="0"/>
                        </a:spcAft>
                        <a:buFont typeface="Symbol" panose="05050102010706020507" pitchFamily="18" charset="2"/>
                        <a:buChar char=""/>
                      </a:pPr>
                      <a:r>
                        <a:rPr lang="en-GB"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fully competitive requires less regulation</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minimum funding requirement  </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under an incentive-based tariff regime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Regulated Prices for regulated load</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rowSpan="2">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Unregulated (all load is contestable</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800"/>
                        </a:spcAft>
                      </a:pPr>
                      <a:r>
                        <a:rPr lang="en-NG" sz="7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08832435"/>
                  </a:ext>
                </a:extLst>
              </a:tr>
              <a:tr h="349162">
                <a:tc vMerge="1">
                  <a:txBody>
                    <a:bodyPr/>
                    <a:lstStyle/>
                    <a:p>
                      <a:endParaRPr lang="en-NG"/>
                    </a:p>
                  </a:txBody>
                  <a:tcPr/>
                </a:tc>
                <a:tc vMerge="1">
                  <a:txBody>
                    <a:bodyPr/>
                    <a:lstStyle/>
                    <a:p>
                      <a:endParaRPr lang="en-NG"/>
                    </a:p>
                  </a:txBody>
                  <a:tcPr/>
                </a:tc>
                <a:tc vMerge="1">
                  <a:txBody>
                    <a:bodyPr/>
                    <a:lstStyle/>
                    <a:p>
                      <a:endParaRPr lang="en-NG"/>
                    </a:p>
                  </a:txBody>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0"/>
                        </a:spcAft>
                      </a:pPr>
                      <a:r>
                        <a:rPr lang="en-NG"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Unregulated prices for the contestable load</a:t>
                      </a:r>
                      <a:endParaRPr lang="en-N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565" marR="40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vMerge="1">
                  <a:txBody>
                    <a:bodyPr/>
                    <a:lstStyle/>
                    <a:p>
                      <a:endParaRPr lang="en-NG"/>
                    </a:p>
                  </a:txBody>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algn="l">
                        <a:lnSpc>
                          <a:spcPct val="107000"/>
                        </a:lnSpc>
                        <a:spcAft>
                          <a:spcPts val="800"/>
                        </a:spcAft>
                      </a:pPr>
                      <a:r>
                        <a:rPr lang="en-NG"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2641015"/>
                  </a:ext>
                </a:extLst>
              </a:tr>
            </a:tbl>
          </a:graphicData>
        </a:graphic>
      </p:graphicFrame>
    </p:spTree>
    <p:extLst>
      <p:ext uri="{BB962C8B-B14F-4D97-AF65-F5344CB8AC3E}">
        <p14:creationId xmlns:p14="http://schemas.microsoft.com/office/powerpoint/2010/main" val="25989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345058" y="1074830"/>
            <a:ext cx="10601862" cy="622343"/>
          </a:xfrm>
          <a:noFill/>
        </p:spPr>
        <p:txBody>
          <a:bodyPr vert="horz" lIns="91440" tIns="45720" rIns="91440" bIns="45720" rtlCol="0" anchor="ctr">
            <a:noAutofit/>
          </a:bodyPr>
          <a:lstStyle/>
          <a:p>
            <a:r>
              <a:rPr lang="en-US" sz="2400" b="1" dirty="0"/>
              <a:t>Current Technical State of the Power Sector in Nigeria</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14</a:t>
            </a:fld>
            <a:endParaRPr lang="en-US" sz="2000" dirty="0">
              <a:solidFill>
                <a:schemeClr val="bg2"/>
              </a:solidFill>
            </a:endParaRPr>
          </a:p>
        </p:txBody>
      </p:sp>
      <p:grpSp>
        <p:nvGrpSpPr>
          <p:cNvPr id="8" name="Group 7">
            <a:extLst>
              <a:ext uri="{FF2B5EF4-FFF2-40B4-BE49-F238E27FC236}">
                <a16:creationId xmlns:a16="http://schemas.microsoft.com/office/drawing/2014/main" id="{E25B0548-48D1-4B73-BA5E-C960887412B9}"/>
              </a:ext>
            </a:extLst>
          </p:cNvPr>
          <p:cNvGrpSpPr/>
          <p:nvPr/>
        </p:nvGrpSpPr>
        <p:grpSpPr>
          <a:xfrm>
            <a:off x="695463" y="2142165"/>
            <a:ext cx="10963129" cy="3791111"/>
            <a:chOff x="2198075" y="984210"/>
            <a:chExt cx="8235992" cy="5391951"/>
          </a:xfrm>
        </p:grpSpPr>
        <p:sp>
          <p:nvSpPr>
            <p:cNvPr id="9" name="Rectangle 8">
              <a:extLst>
                <a:ext uri="{FF2B5EF4-FFF2-40B4-BE49-F238E27FC236}">
                  <a16:creationId xmlns:a16="http://schemas.microsoft.com/office/drawing/2014/main" id="{44433F99-D4F0-435E-A81C-13126766D5A3}"/>
                </a:ext>
              </a:extLst>
            </p:cNvPr>
            <p:cNvSpPr/>
            <p:nvPr/>
          </p:nvSpPr>
          <p:spPr>
            <a:xfrm>
              <a:off x="2198075" y="1514546"/>
              <a:ext cx="2140525" cy="31045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DokChampa" panose="020B0604020202020204" pitchFamily="34" charset="-34"/>
                <a:cs typeface="DokChampa" panose="020B0604020202020204" pitchFamily="34" charset="-34"/>
              </a:endParaRPr>
            </a:p>
          </p:txBody>
        </p:sp>
        <p:sp>
          <p:nvSpPr>
            <p:cNvPr id="10" name="AutoShape 2" descr="Spiral Bhp Clip Art">
              <a:extLst>
                <a:ext uri="{FF2B5EF4-FFF2-40B4-BE49-F238E27FC236}">
                  <a16:creationId xmlns:a16="http://schemas.microsoft.com/office/drawing/2014/main" id="{B39E3181-F230-464D-B74C-C8CC38F966E8}"/>
                </a:ext>
              </a:extLst>
            </p:cNvPr>
            <p:cNvSpPr>
              <a:spLocks noChangeAspect="1" noChangeArrowheads="1"/>
            </p:cNvSpPr>
            <p:nvPr/>
          </p:nvSpPr>
          <p:spPr bwMode="auto">
            <a:xfrm>
              <a:off x="5231904" y="3276600"/>
              <a:ext cx="1016496" cy="10164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G" sz="1100" b="0" i="0" u="none" strike="noStrike" kern="0" cap="none" spc="0" normalizeH="0" baseline="0" noProof="0">
                <a:ln>
                  <a:noFill/>
                </a:ln>
                <a:solidFill>
                  <a:prstClr val="black"/>
                </a:solidFill>
                <a:effectLst/>
                <a:uLnTx/>
                <a:uFillTx/>
                <a:latin typeface="Gill Sans MT" panose="020B0502020104020203"/>
              </a:endParaRPr>
            </a:p>
          </p:txBody>
        </p:sp>
        <p:sp>
          <p:nvSpPr>
            <p:cNvPr id="11" name="AutoShape 4" descr="Spiral Bhp Clip Art">
              <a:extLst>
                <a:ext uri="{FF2B5EF4-FFF2-40B4-BE49-F238E27FC236}">
                  <a16:creationId xmlns:a16="http://schemas.microsoft.com/office/drawing/2014/main" id="{343AE48D-49E0-4A33-9E67-3C166FEC34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G" sz="1100" b="0" i="0" u="none" strike="noStrike" kern="0" cap="none" spc="0" normalizeH="0" baseline="0" noProof="0">
                <a:ln>
                  <a:noFill/>
                </a:ln>
                <a:solidFill>
                  <a:prstClr val="black"/>
                </a:solidFill>
                <a:effectLst/>
                <a:uLnTx/>
                <a:uFillTx/>
                <a:latin typeface="Gill Sans MT" panose="020B0502020104020203"/>
              </a:endParaRPr>
            </a:p>
          </p:txBody>
        </p:sp>
        <p:sp>
          <p:nvSpPr>
            <p:cNvPr id="12" name="Rectangle 11">
              <a:extLst>
                <a:ext uri="{FF2B5EF4-FFF2-40B4-BE49-F238E27FC236}">
                  <a16:creationId xmlns:a16="http://schemas.microsoft.com/office/drawing/2014/main" id="{6D988DB4-6B21-492C-9292-A2D9751D79F3}"/>
                </a:ext>
              </a:extLst>
            </p:cNvPr>
            <p:cNvSpPr/>
            <p:nvPr/>
          </p:nvSpPr>
          <p:spPr>
            <a:xfrm>
              <a:off x="2202443" y="2984369"/>
              <a:ext cx="1582098" cy="1144905"/>
            </a:xfrm>
            <a:prstGeom prst="rect">
              <a:avLst/>
            </a:prstGeom>
            <a:solidFill>
              <a:sysClr val="window" lastClr="FFFFFF"/>
            </a:solidFill>
            <a:ln w="15875" cap="flat" cmpd="sng" algn="ctr">
              <a:solidFill>
                <a:srgbClr val="6892A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Rectangle 12">
              <a:extLst>
                <a:ext uri="{FF2B5EF4-FFF2-40B4-BE49-F238E27FC236}">
                  <a16:creationId xmlns:a16="http://schemas.microsoft.com/office/drawing/2014/main" id="{970341F4-68ED-481B-BB44-17AD9C989594}"/>
                </a:ext>
              </a:extLst>
            </p:cNvPr>
            <p:cNvSpPr/>
            <p:nvPr/>
          </p:nvSpPr>
          <p:spPr>
            <a:xfrm>
              <a:off x="4295798" y="2276873"/>
              <a:ext cx="1800202" cy="2859661"/>
            </a:xfrm>
            <a:prstGeom prst="rect">
              <a:avLst/>
            </a:prstGeom>
            <a:solidFill>
              <a:sysClr val="window" lastClr="FFFFFF"/>
            </a:solidFill>
            <a:ln w="15875" cap="flat" cmpd="sng" algn="ctr">
              <a:solidFill>
                <a:srgbClr val="6892A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400" b="0" i="0" u="none" strike="noStrike" kern="0" cap="none" spc="0" normalizeH="0" baseline="0" noProof="0">
                <a:ln>
                  <a:noFill/>
                </a:ln>
                <a:solidFill>
                  <a:prstClr val="black"/>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C0DCC824-B8C5-441C-9C14-1FE106EF4D14}"/>
                </a:ext>
              </a:extLst>
            </p:cNvPr>
            <p:cNvSpPr/>
            <p:nvPr/>
          </p:nvSpPr>
          <p:spPr>
            <a:xfrm>
              <a:off x="6501591" y="2610973"/>
              <a:ext cx="1679134" cy="2297030"/>
            </a:xfrm>
            <a:prstGeom prst="rect">
              <a:avLst/>
            </a:prstGeom>
            <a:solidFill>
              <a:sysClr val="window" lastClr="FFFFFF"/>
            </a:solidFill>
            <a:ln w="15875" cap="flat" cmpd="sng" algn="ctr">
              <a:solidFill>
                <a:srgbClr val="6892A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400" b="0" i="0" u="none" strike="noStrike" kern="0" cap="none" spc="0" normalizeH="0" baseline="0" noProof="0">
                <a:ln>
                  <a:noFill/>
                </a:ln>
                <a:solidFill>
                  <a:prstClr val="black"/>
                </a:solidFill>
                <a:effectLst/>
                <a:uLnTx/>
                <a:uFillTx/>
                <a:latin typeface="Gill Sans MT" panose="020B0502020104020203"/>
                <a:ea typeface="+mn-ea"/>
                <a:cs typeface="+mn-cs"/>
              </a:endParaRPr>
            </a:p>
          </p:txBody>
        </p:sp>
        <p:sp>
          <p:nvSpPr>
            <p:cNvPr id="15" name="Rectangle 14">
              <a:extLst>
                <a:ext uri="{FF2B5EF4-FFF2-40B4-BE49-F238E27FC236}">
                  <a16:creationId xmlns:a16="http://schemas.microsoft.com/office/drawing/2014/main" id="{B15C29EC-8742-4304-AE28-D62093D4E393}"/>
                </a:ext>
              </a:extLst>
            </p:cNvPr>
            <p:cNvSpPr/>
            <p:nvPr/>
          </p:nvSpPr>
          <p:spPr>
            <a:xfrm>
              <a:off x="8513889" y="2914756"/>
              <a:ext cx="1584173" cy="1689465"/>
            </a:xfrm>
            <a:prstGeom prst="rect">
              <a:avLst/>
            </a:prstGeom>
            <a:solidFill>
              <a:sysClr val="window" lastClr="FFFFFF"/>
            </a:solidFill>
            <a:ln w="15875" cap="flat" cmpd="sng" algn="ctr">
              <a:solidFill>
                <a:srgbClr val="6892A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100" b="0" i="0" u="none" strike="noStrike" kern="0" cap="none" spc="0" normalizeH="0" baseline="0" noProof="0">
                <a:ln>
                  <a:noFill/>
                </a:ln>
                <a:solidFill>
                  <a:prstClr val="black"/>
                </a:solidFill>
                <a:effectLst/>
                <a:uLnTx/>
                <a:uFillTx/>
                <a:latin typeface="Gill Sans MT" panose="020B0502020104020203"/>
                <a:ea typeface="+mn-ea"/>
                <a:cs typeface="+mn-cs"/>
              </a:endParaRPr>
            </a:p>
          </p:txBody>
        </p:sp>
        <p:grpSp>
          <p:nvGrpSpPr>
            <p:cNvPr id="16" name="Group 15">
              <a:extLst>
                <a:ext uri="{FF2B5EF4-FFF2-40B4-BE49-F238E27FC236}">
                  <a16:creationId xmlns:a16="http://schemas.microsoft.com/office/drawing/2014/main" id="{BC5857EC-265B-4F39-B547-34380890DC6D}"/>
                </a:ext>
              </a:extLst>
            </p:cNvPr>
            <p:cNvGrpSpPr/>
            <p:nvPr/>
          </p:nvGrpSpPr>
          <p:grpSpPr>
            <a:xfrm>
              <a:off x="3784542" y="2276872"/>
              <a:ext cx="509179" cy="707492"/>
              <a:chOff x="2411760" y="3421776"/>
              <a:chExt cx="490647" cy="727303"/>
            </a:xfrm>
          </p:grpSpPr>
          <p:cxnSp>
            <p:nvCxnSpPr>
              <p:cNvPr id="49" name="Straight Connector 48">
                <a:extLst>
                  <a:ext uri="{FF2B5EF4-FFF2-40B4-BE49-F238E27FC236}">
                    <a16:creationId xmlns:a16="http://schemas.microsoft.com/office/drawing/2014/main" id="{8A86C79E-0278-45BC-8998-847A988AC958}"/>
                  </a:ext>
                </a:extLst>
              </p:cNvPr>
              <p:cNvCxnSpPr>
                <a:cxnSpLocks/>
              </p:cNvCxnSpPr>
              <p:nvPr/>
            </p:nvCxnSpPr>
            <p:spPr>
              <a:xfrm>
                <a:off x="2411760" y="4149079"/>
                <a:ext cx="216024" cy="0"/>
              </a:xfrm>
              <a:prstGeom prst="line">
                <a:avLst/>
              </a:prstGeom>
              <a:noFill/>
              <a:ln w="28575" cap="flat" cmpd="sng" algn="ctr">
                <a:solidFill>
                  <a:srgbClr val="6892A0">
                    <a:lumMod val="75000"/>
                  </a:srgbClr>
                </a:solidFill>
                <a:prstDash val="solid"/>
              </a:ln>
              <a:effectLst/>
            </p:spPr>
          </p:cxnSp>
          <p:cxnSp>
            <p:nvCxnSpPr>
              <p:cNvPr id="50" name="Straight Connector 49">
                <a:extLst>
                  <a:ext uri="{FF2B5EF4-FFF2-40B4-BE49-F238E27FC236}">
                    <a16:creationId xmlns:a16="http://schemas.microsoft.com/office/drawing/2014/main" id="{85E686B4-9470-4388-A8BA-A2933C7E1483}"/>
                  </a:ext>
                </a:extLst>
              </p:cNvPr>
              <p:cNvCxnSpPr>
                <a:cxnSpLocks/>
              </p:cNvCxnSpPr>
              <p:nvPr/>
            </p:nvCxnSpPr>
            <p:spPr>
              <a:xfrm flipV="1">
                <a:off x="2627784" y="3421776"/>
                <a:ext cx="0" cy="720077"/>
              </a:xfrm>
              <a:prstGeom prst="line">
                <a:avLst/>
              </a:prstGeom>
              <a:noFill/>
              <a:ln w="28575" cap="flat" cmpd="sng" algn="ctr">
                <a:solidFill>
                  <a:srgbClr val="6892A0">
                    <a:lumMod val="75000"/>
                  </a:srgbClr>
                </a:solidFill>
                <a:prstDash val="solid"/>
              </a:ln>
              <a:effectLst/>
            </p:spPr>
          </p:cxnSp>
          <p:cxnSp>
            <p:nvCxnSpPr>
              <p:cNvPr id="51" name="Straight Arrow Connector 50">
                <a:extLst>
                  <a:ext uri="{FF2B5EF4-FFF2-40B4-BE49-F238E27FC236}">
                    <a16:creationId xmlns:a16="http://schemas.microsoft.com/office/drawing/2014/main" id="{AABC1C48-B639-420A-A123-BC223AF4D6C5}"/>
                  </a:ext>
                </a:extLst>
              </p:cNvPr>
              <p:cNvCxnSpPr>
                <a:cxnSpLocks/>
              </p:cNvCxnSpPr>
              <p:nvPr/>
            </p:nvCxnSpPr>
            <p:spPr>
              <a:xfrm>
                <a:off x="2627784" y="3429000"/>
                <a:ext cx="274623" cy="0"/>
              </a:xfrm>
              <a:prstGeom prst="straightConnector1">
                <a:avLst/>
              </a:prstGeom>
              <a:noFill/>
              <a:ln w="28575" cap="flat" cmpd="sng" algn="ctr">
                <a:solidFill>
                  <a:srgbClr val="6892A0">
                    <a:lumMod val="75000"/>
                  </a:srgbClr>
                </a:solidFill>
                <a:prstDash val="solid"/>
                <a:tailEnd type="triangle"/>
              </a:ln>
              <a:effectLst/>
            </p:spPr>
          </p:cxnSp>
        </p:grpSp>
        <p:grpSp>
          <p:nvGrpSpPr>
            <p:cNvPr id="17" name="Group 16">
              <a:extLst>
                <a:ext uri="{FF2B5EF4-FFF2-40B4-BE49-F238E27FC236}">
                  <a16:creationId xmlns:a16="http://schemas.microsoft.com/office/drawing/2014/main" id="{03F788CD-6B70-45D8-B6CE-B0487F93224F}"/>
                </a:ext>
              </a:extLst>
            </p:cNvPr>
            <p:cNvGrpSpPr/>
            <p:nvPr/>
          </p:nvGrpSpPr>
          <p:grpSpPr>
            <a:xfrm flipV="1">
              <a:off x="3784542" y="4129272"/>
              <a:ext cx="509179" cy="1007253"/>
              <a:chOff x="2411760" y="3421776"/>
              <a:chExt cx="555756" cy="727303"/>
            </a:xfrm>
          </p:grpSpPr>
          <p:cxnSp>
            <p:nvCxnSpPr>
              <p:cNvPr id="46" name="Straight Connector 45">
                <a:extLst>
                  <a:ext uri="{FF2B5EF4-FFF2-40B4-BE49-F238E27FC236}">
                    <a16:creationId xmlns:a16="http://schemas.microsoft.com/office/drawing/2014/main" id="{09B2CD9D-F4F6-421D-A339-96797E247B00}"/>
                  </a:ext>
                </a:extLst>
              </p:cNvPr>
              <p:cNvCxnSpPr>
                <a:cxnSpLocks/>
              </p:cNvCxnSpPr>
              <p:nvPr/>
            </p:nvCxnSpPr>
            <p:spPr>
              <a:xfrm>
                <a:off x="2411760" y="4149079"/>
                <a:ext cx="216024" cy="0"/>
              </a:xfrm>
              <a:prstGeom prst="line">
                <a:avLst/>
              </a:prstGeom>
              <a:noFill/>
              <a:ln w="28575" cap="flat" cmpd="sng" algn="ctr">
                <a:solidFill>
                  <a:srgbClr val="6892A0">
                    <a:lumMod val="75000"/>
                  </a:srgbClr>
                </a:solidFill>
                <a:prstDash val="solid"/>
              </a:ln>
              <a:effectLst/>
            </p:spPr>
          </p:cxnSp>
          <p:cxnSp>
            <p:nvCxnSpPr>
              <p:cNvPr id="47" name="Straight Connector 46">
                <a:extLst>
                  <a:ext uri="{FF2B5EF4-FFF2-40B4-BE49-F238E27FC236}">
                    <a16:creationId xmlns:a16="http://schemas.microsoft.com/office/drawing/2014/main" id="{28B97A53-B634-4275-A1A3-ACAA815F2D4B}"/>
                  </a:ext>
                </a:extLst>
              </p:cNvPr>
              <p:cNvCxnSpPr>
                <a:cxnSpLocks/>
              </p:cNvCxnSpPr>
              <p:nvPr/>
            </p:nvCxnSpPr>
            <p:spPr>
              <a:xfrm flipV="1">
                <a:off x="2627784" y="3421776"/>
                <a:ext cx="0" cy="720077"/>
              </a:xfrm>
              <a:prstGeom prst="line">
                <a:avLst/>
              </a:prstGeom>
              <a:noFill/>
              <a:ln w="28575" cap="flat" cmpd="sng" algn="ctr">
                <a:solidFill>
                  <a:srgbClr val="6892A0">
                    <a:lumMod val="75000"/>
                  </a:srgbClr>
                </a:solidFill>
                <a:prstDash val="solid"/>
              </a:ln>
              <a:effectLst/>
            </p:spPr>
          </p:cxnSp>
          <p:cxnSp>
            <p:nvCxnSpPr>
              <p:cNvPr id="48" name="Straight Arrow Connector 47">
                <a:extLst>
                  <a:ext uri="{FF2B5EF4-FFF2-40B4-BE49-F238E27FC236}">
                    <a16:creationId xmlns:a16="http://schemas.microsoft.com/office/drawing/2014/main" id="{F6FA1CD1-616B-4713-ACDC-C0F7727FBFC8}"/>
                  </a:ext>
                </a:extLst>
              </p:cNvPr>
              <p:cNvCxnSpPr>
                <a:cxnSpLocks/>
              </p:cNvCxnSpPr>
              <p:nvPr/>
            </p:nvCxnSpPr>
            <p:spPr>
              <a:xfrm flipV="1">
                <a:off x="2627783" y="3429000"/>
                <a:ext cx="339733" cy="0"/>
              </a:xfrm>
              <a:prstGeom prst="straightConnector1">
                <a:avLst/>
              </a:prstGeom>
              <a:noFill/>
              <a:ln w="28575" cap="flat" cmpd="sng" algn="ctr">
                <a:solidFill>
                  <a:srgbClr val="6892A0">
                    <a:lumMod val="75000"/>
                  </a:srgbClr>
                </a:solidFill>
                <a:prstDash val="solid"/>
                <a:tailEnd type="triangle"/>
              </a:ln>
              <a:effectLst/>
            </p:spPr>
          </p:cxnSp>
        </p:grpSp>
        <p:grpSp>
          <p:nvGrpSpPr>
            <p:cNvPr id="18" name="Group 17">
              <a:extLst>
                <a:ext uri="{FF2B5EF4-FFF2-40B4-BE49-F238E27FC236}">
                  <a16:creationId xmlns:a16="http://schemas.microsoft.com/office/drawing/2014/main" id="{E71069C0-8BE2-4DDE-BD26-80DAD5065A51}"/>
                </a:ext>
              </a:extLst>
            </p:cNvPr>
            <p:cNvGrpSpPr/>
            <p:nvPr/>
          </p:nvGrpSpPr>
          <p:grpSpPr>
            <a:xfrm>
              <a:off x="6075419" y="4904921"/>
              <a:ext cx="426169" cy="229411"/>
              <a:chOff x="2411760" y="3421776"/>
              <a:chExt cx="503401" cy="727303"/>
            </a:xfrm>
          </p:grpSpPr>
          <p:cxnSp>
            <p:nvCxnSpPr>
              <p:cNvPr id="43" name="Straight Connector 42">
                <a:extLst>
                  <a:ext uri="{FF2B5EF4-FFF2-40B4-BE49-F238E27FC236}">
                    <a16:creationId xmlns:a16="http://schemas.microsoft.com/office/drawing/2014/main" id="{6B850FCA-93C2-4450-8FD6-D9D07CB2C37C}"/>
                  </a:ext>
                </a:extLst>
              </p:cNvPr>
              <p:cNvCxnSpPr>
                <a:cxnSpLocks/>
              </p:cNvCxnSpPr>
              <p:nvPr/>
            </p:nvCxnSpPr>
            <p:spPr>
              <a:xfrm>
                <a:off x="2411760" y="4149079"/>
                <a:ext cx="216024" cy="0"/>
              </a:xfrm>
              <a:prstGeom prst="line">
                <a:avLst/>
              </a:prstGeom>
              <a:noFill/>
              <a:ln w="28575" cap="flat" cmpd="sng" algn="ctr">
                <a:solidFill>
                  <a:srgbClr val="6892A0">
                    <a:lumMod val="75000"/>
                  </a:srgbClr>
                </a:solidFill>
                <a:prstDash val="solid"/>
              </a:ln>
              <a:effectLst/>
            </p:spPr>
          </p:cxnSp>
          <p:cxnSp>
            <p:nvCxnSpPr>
              <p:cNvPr id="44" name="Straight Connector 43">
                <a:extLst>
                  <a:ext uri="{FF2B5EF4-FFF2-40B4-BE49-F238E27FC236}">
                    <a16:creationId xmlns:a16="http://schemas.microsoft.com/office/drawing/2014/main" id="{BC335886-E18A-4922-9591-DAF08B8F6CBA}"/>
                  </a:ext>
                </a:extLst>
              </p:cNvPr>
              <p:cNvCxnSpPr>
                <a:cxnSpLocks/>
              </p:cNvCxnSpPr>
              <p:nvPr/>
            </p:nvCxnSpPr>
            <p:spPr>
              <a:xfrm flipV="1">
                <a:off x="2627784" y="3421776"/>
                <a:ext cx="0" cy="720077"/>
              </a:xfrm>
              <a:prstGeom prst="line">
                <a:avLst/>
              </a:prstGeom>
              <a:noFill/>
              <a:ln w="28575" cap="flat" cmpd="sng" algn="ctr">
                <a:solidFill>
                  <a:srgbClr val="6892A0">
                    <a:lumMod val="75000"/>
                  </a:srgbClr>
                </a:solidFill>
                <a:prstDash val="solid"/>
              </a:ln>
              <a:effectLst/>
            </p:spPr>
          </p:cxnSp>
          <p:cxnSp>
            <p:nvCxnSpPr>
              <p:cNvPr id="45" name="Straight Arrow Connector 44">
                <a:extLst>
                  <a:ext uri="{FF2B5EF4-FFF2-40B4-BE49-F238E27FC236}">
                    <a16:creationId xmlns:a16="http://schemas.microsoft.com/office/drawing/2014/main" id="{18A54D01-DD8D-45FC-BF30-DC89702412D3}"/>
                  </a:ext>
                </a:extLst>
              </p:cNvPr>
              <p:cNvCxnSpPr>
                <a:cxnSpLocks/>
              </p:cNvCxnSpPr>
              <p:nvPr/>
            </p:nvCxnSpPr>
            <p:spPr>
              <a:xfrm>
                <a:off x="2627784" y="3429001"/>
                <a:ext cx="287377" cy="0"/>
              </a:xfrm>
              <a:prstGeom prst="straightConnector1">
                <a:avLst/>
              </a:prstGeom>
              <a:noFill/>
              <a:ln w="28575" cap="flat" cmpd="sng" algn="ctr">
                <a:solidFill>
                  <a:srgbClr val="6892A0">
                    <a:lumMod val="75000"/>
                  </a:srgbClr>
                </a:solidFill>
                <a:prstDash val="solid"/>
                <a:tailEnd type="triangle"/>
              </a:ln>
              <a:effectLst/>
            </p:spPr>
          </p:cxnSp>
        </p:grpSp>
        <p:grpSp>
          <p:nvGrpSpPr>
            <p:cNvPr id="19" name="Group 18">
              <a:extLst>
                <a:ext uri="{FF2B5EF4-FFF2-40B4-BE49-F238E27FC236}">
                  <a16:creationId xmlns:a16="http://schemas.microsoft.com/office/drawing/2014/main" id="{A0CECC78-D237-44E9-8014-C32DD382E4D2}"/>
                </a:ext>
              </a:extLst>
            </p:cNvPr>
            <p:cNvGrpSpPr/>
            <p:nvPr/>
          </p:nvGrpSpPr>
          <p:grpSpPr>
            <a:xfrm flipV="1">
              <a:off x="6088901" y="2284095"/>
              <a:ext cx="412689" cy="356461"/>
              <a:chOff x="2411760" y="3421776"/>
              <a:chExt cx="440950" cy="727303"/>
            </a:xfrm>
          </p:grpSpPr>
          <p:cxnSp>
            <p:nvCxnSpPr>
              <p:cNvPr id="40" name="Straight Connector 39">
                <a:extLst>
                  <a:ext uri="{FF2B5EF4-FFF2-40B4-BE49-F238E27FC236}">
                    <a16:creationId xmlns:a16="http://schemas.microsoft.com/office/drawing/2014/main" id="{FDE85973-F820-4DC6-B012-672EAA052DEC}"/>
                  </a:ext>
                </a:extLst>
              </p:cNvPr>
              <p:cNvCxnSpPr>
                <a:cxnSpLocks/>
              </p:cNvCxnSpPr>
              <p:nvPr/>
            </p:nvCxnSpPr>
            <p:spPr>
              <a:xfrm>
                <a:off x="2411760" y="4149079"/>
                <a:ext cx="216024" cy="0"/>
              </a:xfrm>
              <a:prstGeom prst="line">
                <a:avLst/>
              </a:prstGeom>
              <a:noFill/>
              <a:ln w="28575" cap="flat" cmpd="sng" algn="ctr">
                <a:solidFill>
                  <a:srgbClr val="6892A0">
                    <a:lumMod val="75000"/>
                  </a:srgbClr>
                </a:solidFill>
                <a:prstDash val="solid"/>
              </a:ln>
              <a:effectLst/>
            </p:spPr>
          </p:cxnSp>
          <p:cxnSp>
            <p:nvCxnSpPr>
              <p:cNvPr id="41" name="Straight Connector 40">
                <a:extLst>
                  <a:ext uri="{FF2B5EF4-FFF2-40B4-BE49-F238E27FC236}">
                    <a16:creationId xmlns:a16="http://schemas.microsoft.com/office/drawing/2014/main" id="{5CFE5DE4-4A17-4067-B111-428678D8383C}"/>
                  </a:ext>
                </a:extLst>
              </p:cNvPr>
              <p:cNvCxnSpPr>
                <a:cxnSpLocks/>
              </p:cNvCxnSpPr>
              <p:nvPr/>
            </p:nvCxnSpPr>
            <p:spPr>
              <a:xfrm flipV="1">
                <a:off x="2627784" y="3421776"/>
                <a:ext cx="0" cy="720077"/>
              </a:xfrm>
              <a:prstGeom prst="line">
                <a:avLst/>
              </a:prstGeom>
              <a:noFill/>
              <a:ln w="28575" cap="flat" cmpd="sng" algn="ctr">
                <a:solidFill>
                  <a:srgbClr val="6892A0">
                    <a:lumMod val="75000"/>
                  </a:srgbClr>
                </a:solidFill>
                <a:prstDash val="solid"/>
              </a:ln>
              <a:effectLst/>
            </p:spPr>
          </p:cxnSp>
          <p:cxnSp>
            <p:nvCxnSpPr>
              <p:cNvPr id="42" name="Straight Arrow Connector 41">
                <a:extLst>
                  <a:ext uri="{FF2B5EF4-FFF2-40B4-BE49-F238E27FC236}">
                    <a16:creationId xmlns:a16="http://schemas.microsoft.com/office/drawing/2014/main" id="{0138BDFE-5344-4E39-910B-40DE7825A2EB}"/>
                  </a:ext>
                </a:extLst>
              </p:cNvPr>
              <p:cNvCxnSpPr>
                <a:cxnSpLocks/>
              </p:cNvCxnSpPr>
              <p:nvPr/>
            </p:nvCxnSpPr>
            <p:spPr>
              <a:xfrm flipV="1">
                <a:off x="2627784" y="3429001"/>
                <a:ext cx="224926" cy="0"/>
              </a:xfrm>
              <a:prstGeom prst="straightConnector1">
                <a:avLst/>
              </a:prstGeom>
              <a:noFill/>
              <a:ln w="28575" cap="flat" cmpd="sng" algn="ctr">
                <a:solidFill>
                  <a:srgbClr val="6892A0">
                    <a:lumMod val="75000"/>
                  </a:srgbClr>
                </a:solidFill>
                <a:prstDash val="solid"/>
                <a:tailEnd type="triangle"/>
              </a:ln>
              <a:effectLst/>
            </p:spPr>
          </p:cxnSp>
        </p:grpSp>
        <p:grpSp>
          <p:nvGrpSpPr>
            <p:cNvPr id="20" name="Group 19">
              <a:extLst>
                <a:ext uri="{FF2B5EF4-FFF2-40B4-BE49-F238E27FC236}">
                  <a16:creationId xmlns:a16="http://schemas.microsoft.com/office/drawing/2014/main" id="{EED32976-0966-4FFB-A7DE-ACD31D4E3420}"/>
                </a:ext>
              </a:extLst>
            </p:cNvPr>
            <p:cNvGrpSpPr/>
            <p:nvPr/>
          </p:nvGrpSpPr>
          <p:grpSpPr>
            <a:xfrm flipV="1">
              <a:off x="8180727" y="2617288"/>
              <a:ext cx="350793" cy="297466"/>
              <a:chOff x="2411760" y="3421776"/>
              <a:chExt cx="498828" cy="727303"/>
            </a:xfrm>
          </p:grpSpPr>
          <p:cxnSp>
            <p:nvCxnSpPr>
              <p:cNvPr id="37" name="Straight Connector 36">
                <a:extLst>
                  <a:ext uri="{FF2B5EF4-FFF2-40B4-BE49-F238E27FC236}">
                    <a16:creationId xmlns:a16="http://schemas.microsoft.com/office/drawing/2014/main" id="{3AA41B1D-76C0-419C-837A-3CB2B32DDAA5}"/>
                  </a:ext>
                </a:extLst>
              </p:cNvPr>
              <p:cNvCxnSpPr>
                <a:cxnSpLocks/>
              </p:cNvCxnSpPr>
              <p:nvPr/>
            </p:nvCxnSpPr>
            <p:spPr>
              <a:xfrm>
                <a:off x="2411760" y="4149079"/>
                <a:ext cx="216024" cy="0"/>
              </a:xfrm>
              <a:prstGeom prst="line">
                <a:avLst/>
              </a:prstGeom>
              <a:noFill/>
              <a:ln w="28575" cap="flat" cmpd="sng" algn="ctr">
                <a:solidFill>
                  <a:srgbClr val="6892A0">
                    <a:lumMod val="75000"/>
                  </a:srgbClr>
                </a:solidFill>
                <a:prstDash val="solid"/>
              </a:ln>
              <a:effectLst/>
            </p:spPr>
          </p:cxnSp>
          <p:cxnSp>
            <p:nvCxnSpPr>
              <p:cNvPr id="38" name="Straight Connector 37">
                <a:extLst>
                  <a:ext uri="{FF2B5EF4-FFF2-40B4-BE49-F238E27FC236}">
                    <a16:creationId xmlns:a16="http://schemas.microsoft.com/office/drawing/2014/main" id="{C77CEB77-4BC9-406E-803A-A3751EC1EE10}"/>
                  </a:ext>
                </a:extLst>
              </p:cNvPr>
              <p:cNvCxnSpPr>
                <a:cxnSpLocks/>
              </p:cNvCxnSpPr>
              <p:nvPr/>
            </p:nvCxnSpPr>
            <p:spPr>
              <a:xfrm flipV="1">
                <a:off x="2627784" y="3421776"/>
                <a:ext cx="0" cy="720077"/>
              </a:xfrm>
              <a:prstGeom prst="line">
                <a:avLst/>
              </a:prstGeom>
              <a:noFill/>
              <a:ln w="28575" cap="flat" cmpd="sng" algn="ctr">
                <a:solidFill>
                  <a:srgbClr val="6892A0">
                    <a:lumMod val="75000"/>
                  </a:srgbClr>
                </a:solidFill>
                <a:prstDash val="solid"/>
              </a:ln>
              <a:effectLst/>
            </p:spPr>
          </p:cxnSp>
          <p:cxnSp>
            <p:nvCxnSpPr>
              <p:cNvPr id="39" name="Straight Arrow Connector 38">
                <a:extLst>
                  <a:ext uri="{FF2B5EF4-FFF2-40B4-BE49-F238E27FC236}">
                    <a16:creationId xmlns:a16="http://schemas.microsoft.com/office/drawing/2014/main" id="{B8E80F76-8800-4B66-8B98-80FFF007BD99}"/>
                  </a:ext>
                </a:extLst>
              </p:cNvPr>
              <p:cNvCxnSpPr>
                <a:cxnSpLocks/>
              </p:cNvCxnSpPr>
              <p:nvPr/>
            </p:nvCxnSpPr>
            <p:spPr>
              <a:xfrm flipV="1">
                <a:off x="2627783" y="3421776"/>
                <a:ext cx="282805" cy="7224"/>
              </a:xfrm>
              <a:prstGeom prst="straightConnector1">
                <a:avLst/>
              </a:prstGeom>
              <a:noFill/>
              <a:ln w="28575" cap="flat" cmpd="sng" algn="ctr">
                <a:solidFill>
                  <a:srgbClr val="6892A0">
                    <a:lumMod val="75000"/>
                  </a:srgbClr>
                </a:solidFill>
                <a:prstDash val="solid"/>
                <a:tailEnd type="triangle"/>
              </a:ln>
              <a:effectLst/>
            </p:spPr>
          </p:cxnSp>
        </p:grpSp>
        <p:grpSp>
          <p:nvGrpSpPr>
            <p:cNvPr id="21" name="Group 20">
              <a:extLst>
                <a:ext uri="{FF2B5EF4-FFF2-40B4-BE49-F238E27FC236}">
                  <a16:creationId xmlns:a16="http://schemas.microsoft.com/office/drawing/2014/main" id="{98850D16-85FA-4EFC-86B0-E2AF103E1BAE}"/>
                </a:ext>
              </a:extLst>
            </p:cNvPr>
            <p:cNvGrpSpPr/>
            <p:nvPr/>
          </p:nvGrpSpPr>
          <p:grpSpPr>
            <a:xfrm>
              <a:off x="8164428" y="4597896"/>
              <a:ext cx="367093" cy="310107"/>
              <a:chOff x="2411760" y="3421776"/>
              <a:chExt cx="490435" cy="727303"/>
            </a:xfrm>
          </p:grpSpPr>
          <p:cxnSp>
            <p:nvCxnSpPr>
              <p:cNvPr id="34" name="Straight Connector 33">
                <a:extLst>
                  <a:ext uri="{FF2B5EF4-FFF2-40B4-BE49-F238E27FC236}">
                    <a16:creationId xmlns:a16="http://schemas.microsoft.com/office/drawing/2014/main" id="{44B801ED-2DA3-4EC5-BDFC-4E8F64DEC493}"/>
                  </a:ext>
                </a:extLst>
              </p:cNvPr>
              <p:cNvCxnSpPr>
                <a:cxnSpLocks/>
              </p:cNvCxnSpPr>
              <p:nvPr/>
            </p:nvCxnSpPr>
            <p:spPr>
              <a:xfrm>
                <a:off x="2411760" y="4149079"/>
                <a:ext cx="216024" cy="0"/>
              </a:xfrm>
              <a:prstGeom prst="line">
                <a:avLst/>
              </a:prstGeom>
              <a:noFill/>
              <a:ln w="28575" cap="flat" cmpd="sng" algn="ctr">
                <a:solidFill>
                  <a:srgbClr val="6892A0">
                    <a:lumMod val="75000"/>
                  </a:srgbClr>
                </a:solidFill>
                <a:prstDash val="solid"/>
              </a:ln>
              <a:effectLst/>
            </p:spPr>
          </p:cxnSp>
          <p:cxnSp>
            <p:nvCxnSpPr>
              <p:cNvPr id="35" name="Straight Connector 34">
                <a:extLst>
                  <a:ext uri="{FF2B5EF4-FFF2-40B4-BE49-F238E27FC236}">
                    <a16:creationId xmlns:a16="http://schemas.microsoft.com/office/drawing/2014/main" id="{16BF4A1E-E8D0-4A80-BCBD-EACC995DFA51}"/>
                  </a:ext>
                </a:extLst>
              </p:cNvPr>
              <p:cNvCxnSpPr>
                <a:cxnSpLocks/>
              </p:cNvCxnSpPr>
              <p:nvPr/>
            </p:nvCxnSpPr>
            <p:spPr>
              <a:xfrm flipV="1">
                <a:off x="2627784" y="3421776"/>
                <a:ext cx="0" cy="720077"/>
              </a:xfrm>
              <a:prstGeom prst="line">
                <a:avLst/>
              </a:prstGeom>
              <a:noFill/>
              <a:ln w="28575" cap="flat" cmpd="sng" algn="ctr">
                <a:solidFill>
                  <a:srgbClr val="6892A0">
                    <a:lumMod val="75000"/>
                  </a:srgbClr>
                </a:solidFill>
                <a:prstDash val="solid"/>
              </a:ln>
              <a:effectLst/>
            </p:spPr>
          </p:cxnSp>
          <p:cxnSp>
            <p:nvCxnSpPr>
              <p:cNvPr id="36" name="Straight Arrow Connector 35">
                <a:extLst>
                  <a:ext uri="{FF2B5EF4-FFF2-40B4-BE49-F238E27FC236}">
                    <a16:creationId xmlns:a16="http://schemas.microsoft.com/office/drawing/2014/main" id="{8E9D9BE4-DBAE-4EC1-91AB-9F0666258CB1}"/>
                  </a:ext>
                </a:extLst>
              </p:cNvPr>
              <p:cNvCxnSpPr>
                <a:cxnSpLocks/>
              </p:cNvCxnSpPr>
              <p:nvPr/>
            </p:nvCxnSpPr>
            <p:spPr>
              <a:xfrm>
                <a:off x="2627784" y="3429000"/>
                <a:ext cx="274411" cy="0"/>
              </a:xfrm>
              <a:prstGeom prst="straightConnector1">
                <a:avLst/>
              </a:prstGeom>
              <a:noFill/>
              <a:ln w="28575" cap="flat" cmpd="sng" algn="ctr">
                <a:solidFill>
                  <a:srgbClr val="6892A0">
                    <a:lumMod val="75000"/>
                  </a:srgbClr>
                </a:solidFill>
                <a:prstDash val="solid"/>
                <a:tailEnd type="triangle"/>
              </a:ln>
              <a:effectLst/>
            </p:spPr>
          </p:cxnSp>
        </p:grpSp>
        <p:pic>
          <p:nvPicPr>
            <p:cNvPr id="22" name="Picture 21">
              <a:extLst>
                <a:ext uri="{FF2B5EF4-FFF2-40B4-BE49-F238E27FC236}">
                  <a16:creationId xmlns:a16="http://schemas.microsoft.com/office/drawing/2014/main" id="{C5EACD6A-CFFC-4B6D-8DDF-B21ED9C2BA04}"/>
                </a:ext>
              </a:extLst>
            </p:cNvPr>
            <p:cNvPicPr>
              <a:picLocks noChangeAspect="1"/>
            </p:cNvPicPr>
            <p:nvPr/>
          </p:nvPicPr>
          <p:blipFill>
            <a:blip r:embed="rId3"/>
            <a:stretch>
              <a:fillRect/>
            </a:stretch>
          </p:blipFill>
          <p:spPr>
            <a:xfrm>
              <a:off x="4376644" y="2408168"/>
              <a:ext cx="1641102" cy="2041623"/>
            </a:xfrm>
            <a:prstGeom prst="rect">
              <a:avLst/>
            </a:prstGeom>
          </p:spPr>
        </p:pic>
        <p:pic>
          <p:nvPicPr>
            <p:cNvPr id="23" name="Picture 22">
              <a:extLst>
                <a:ext uri="{FF2B5EF4-FFF2-40B4-BE49-F238E27FC236}">
                  <a16:creationId xmlns:a16="http://schemas.microsoft.com/office/drawing/2014/main" id="{A9589254-0012-4D86-8DF1-40B31B9C0D44}"/>
                </a:ext>
              </a:extLst>
            </p:cNvPr>
            <p:cNvPicPr>
              <a:picLocks noChangeAspect="1"/>
            </p:cNvPicPr>
            <p:nvPr/>
          </p:nvPicPr>
          <p:blipFill>
            <a:blip r:embed="rId4"/>
            <a:stretch>
              <a:fillRect/>
            </a:stretch>
          </p:blipFill>
          <p:spPr>
            <a:xfrm>
              <a:off x="2985534" y="3072792"/>
              <a:ext cx="688989" cy="572233"/>
            </a:xfrm>
            <a:prstGeom prst="rect">
              <a:avLst/>
            </a:prstGeom>
          </p:spPr>
        </p:pic>
        <p:pic>
          <p:nvPicPr>
            <p:cNvPr id="24" name="Picture 23">
              <a:extLst>
                <a:ext uri="{FF2B5EF4-FFF2-40B4-BE49-F238E27FC236}">
                  <a16:creationId xmlns:a16="http://schemas.microsoft.com/office/drawing/2014/main" id="{D49402C8-D800-4F97-8C74-1375061F0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7258" y="2714808"/>
              <a:ext cx="1481445" cy="1424471"/>
            </a:xfrm>
            <a:prstGeom prst="rect">
              <a:avLst/>
            </a:prstGeom>
          </p:spPr>
        </p:pic>
        <p:pic>
          <p:nvPicPr>
            <p:cNvPr id="25" name="Picture 4" descr="Image result for electricity distribution tower">
              <a:extLst>
                <a:ext uri="{FF2B5EF4-FFF2-40B4-BE49-F238E27FC236}">
                  <a16:creationId xmlns:a16="http://schemas.microsoft.com/office/drawing/2014/main" id="{3BEAB306-D274-41B6-9D3B-74ECB7303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2246" y="2995346"/>
              <a:ext cx="1204000" cy="9377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56EBAE1-09C1-4EBC-906E-FA1A51D32B26}"/>
                </a:ext>
              </a:extLst>
            </p:cNvPr>
            <p:cNvSpPr txBox="1"/>
            <p:nvPr/>
          </p:nvSpPr>
          <p:spPr>
            <a:xfrm>
              <a:off x="2295349" y="3621867"/>
              <a:ext cx="1379173" cy="5683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Gill Sans MT" panose="020B0502020104020203"/>
                </a:rPr>
                <a:t>Fuel infrastructure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Gill Sans MT" panose="020B0502020104020203"/>
                </a:rPr>
                <a:t>(about 4,000MW)</a:t>
              </a:r>
              <a:endParaRPr kumimoji="0" lang="en-NG" sz="1100" b="1" i="0" u="none" strike="noStrike" kern="0" cap="none" spc="0" normalizeH="0" baseline="0" noProof="0" dirty="0">
                <a:ln>
                  <a:noFill/>
                </a:ln>
                <a:solidFill>
                  <a:prstClr val="black"/>
                </a:solidFill>
                <a:effectLst/>
                <a:uLnTx/>
                <a:uFillTx/>
                <a:latin typeface="Gill Sans MT" panose="020B0502020104020203"/>
              </a:endParaRPr>
            </a:p>
          </p:txBody>
        </p:sp>
        <p:sp>
          <p:nvSpPr>
            <p:cNvPr id="27" name="TextBox 26">
              <a:extLst>
                <a:ext uri="{FF2B5EF4-FFF2-40B4-BE49-F238E27FC236}">
                  <a16:creationId xmlns:a16="http://schemas.microsoft.com/office/drawing/2014/main" id="{B444C17D-AD43-4EB3-B495-5326B7791190}"/>
                </a:ext>
              </a:extLst>
            </p:cNvPr>
            <p:cNvSpPr txBox="1"/>
            <p:nvPr/>
          </p:nvSpPr>
          <p:spPr>
            <a:xfrm>
              <a:off x="4493719" y="4449791"/>
              <a:ext cx="1388769" cy="5065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Gill Sans MT" panose="020B0502020104020203"/>
                </a:rPr>
                <a:t>Generation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Gill Sans MT" panose="020B0502020104020203"/>
                </a:rPr>
                <a:t>(about 8,000MW)</a:t>
              </a:r>
              <a:endParaRPr kumimoji="0" lang="en-NG" sz="1200" b="1" i="0" u="none" strike="noStrike" kern="0" cap="none" spc="0" normalizeH="0" baseline="0" noProof="0" dirty="0">
                <a:ln>
                  <a:noFill/>
                </a:ln>
                <a:solidFill>
                  <a:prstClr val="black"/>
                </a:solidFill>
                <a:effectLst/>
                <a:uLnTx/>
                <a:uFillTx/>
                <a:latin typeface="Gill Sans MT" panose="020B0502020104020203"/>
              </a:endParaRPr>
            </a:p>
          </p:txBody>
        </p:sp>
        <p:sp>
          <p:nvSpPr>
            <p:cNvPr id="28" name="TextBox 27">
              <a:extLst>
                <a:ext uri="{FF2B5EF4-FFF2-40B4-BE49-F238E27FC236}">
                  <a16:creationId xmlns:a16="http://schemas.microsoft.com/office/drawing/2014/main" id="{555267FF-BCC7-4DF9-BE98-BD9A250519BB}"/>
                </a:ext>
              </a:extLst>
            </p:cNvPr>
            <p:cNvSpPr txBox="1"/>
            <p:nvPr/>
          </p:nvSpPr>
          <p:spPr>
            <a:xfrm>
              <a:off x="6617264" y="4284456"/>
              <a:ext cx="1388769" cy="5065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Gill Sans MT" panose="020B0502020104020203"/>
                </a:rPr>
                <a:t>Transmission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Gill Sans MT" panose="020B0502020104020203"/>
                </a:rPr>
                <a:t>(about 7,000MW)</a:t>
              </a:r>
              <a:endParaRPr kumimoji="0" lang="en-NG" sz="1200" b="1" i="0" u="none" strike="noStrike" kern="0" cap="none" spc="0" normalizeH="0" baseline="0" noProof="0" dirty="0">
                <a:ln>
                  <a:noFill/>
                </a:ln>
                <a:solidFill>
                  <a:prstClr val="black"/>
                </a:solidFill>
                <a:effectLst/>
                <a:uLnTx/>
                <a:uFillTx/>
                <a:latin typeface="Gill Sans MT" panose="020B0502020104020203"/>
              </a:endParaRPr>
            </a:p>
          </p:txBody>
        </p:sp>
        <p:sp>
          <p:nvSpPr>
            <p:cNvPr id="29" name="TextBox 28">
              <a:extLst>
                <a:ext uri="{FF2B5EF4-FFF2-40B4-BE49-F238E27FC236}">
                  <a16:creationId xmlns:a16="http://schemas.microsoft.com/office/drawing/2014/main" id="{1E2DA4D3-9704-49E0-BF58-083EA34A653F}"/>
                </a:ext>
              </a:extLst>
            </p:cNvPr>
            <p:cNvSpPr txBox="1"/>
            <p:nvPr/>
          </p:nvSpPr>
          <p:spPr>
            <a:xfrm>
              <a:off x="8595331" y="3986393"/>
              <a:ext cx="1331005" cy="6495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Gill Sans MT" panose="020B0502020104020203"/>
                </a:rPr>
                <a:t>Distribution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Gill Sans MT" panose="020B0502020104020203"/>
                </a:rPr>
                <a:t>(about 5,500MW</a:t>
              </a:r>
              <a:r>
                <a:rPr kumimoji="0" lang="en-GB" sz="1400" b="1" i="0" u="none" strike="noStrike" kern="0" cap="none" spc="0" normalizeH="0" baseline="0" noProof="0" dirty="0">
                  <a:ln>
                    <a:noFill/>
                  </a:ln>
                  <a:solidFill>
                    <a:prstClr val="black"/>
                  </a:solidFill>
                  <a:effectLst/>
                  <a:uLnTx/>
                  <a:uFillTx/>
                  <a:latin typeface="Gill Sans MT" panose="020B0502020104020203"/>
                </a:rPr>
                <a:t>)</a:t>
              </a:r>
              <a:endParaRPr kumimoji="0" lang="en-NG" sz="1400" b="1" i="0" u="none" strike="noStrike" kern="0" cap="none" spc="0" normalizeH="0" baseline="0" noProof="0" dirty="0">
                <a:ln>
                  <a:noFill/>
                </a:ln>
                <a:solidFill>
                  <a:prstClr val="black"/>
                </a:solidFill>
                <a:effectLst/>
                <a:uLnTx/>
                <a:uFillTx/>
                <a:latin typeface="Gill Sans MT" panose="020B0502020104020203"/>
              </a:endParaRPr>
            </a:p>
          </p:txBody>
        </p:sp>
        <p:pic>
          <p:nvPicPr>
            <p:cNvPr id="30" name="Picture 29">
              <a:extLst>
                <a:ext uri="{FF2B5EF4-FFF2-40B4-BE49-F238E27FC236}">
                  <a16:creationId xmlns:a16="http://schemas.microsoft.com/office/drawing/2014/main" id="{12D0CEB1-94EA-4F18-A194-69D99911B0C9}"/>
                </a:ext>
              </a:extLst>
            </p:cNvPr>
            <p:cNvPicPr>
              <a:picLocks noChangeAspect="1"/>
            </p:cNvPicPr>
            <p:nvPr/>
          </p:nvPicPr>
          <p:blipFill>
            <a:blip r:embed="rId7"/>
            <a:stretch>
              <a:fillRect/>
            </a:stretch>
          </p:blipFill>
          <p:spPr>
            <a:xfrm>
              <a:off x="2313267" y="3080762"/>
              <a:ext cx="610229" cy="564262"/>
            </a:xfrm>
            <a:prstGeom prst="rect">
              <a:avLst/>
            </a:prstGeom>
          </p:spPr>
        </p:pic>
        <p:sp>
          <p:nvSpPr>
            <p:cNvPr id="31" name="TextBox 30">
              <a:extLst>
                <a:ext uri="{FF2B5EF4-FFF2-40B4-BE49-F238E27FC236}">
                  <a16:creationId xmlns:a16="http://schemas.microsoft.com/office/drawing/2014/main" id="{7A9AB1DF-C5B9-4727-8860-FC9077EC2A94}"/>
                </a:ext>
              </a:extLst>
            </p:cNvPr>
            <p:cNvSpPr txBox="1"/>
            <p:nvPr/>
          </p:nvSpPr>
          <p:spPr>
            <a:xfrm>
              <a:off x="6528048" y="984210"/>
              <a:ext cx="3816424" cy="1441176"/>
            </a:xfrm>
            <a:prstGeom prst="rect">
              <a:avLst/>
            </a:prstGeom>
            <a:solidFill>
              <a:schemeClr val="accent2">
                <a:lumMod val="20000"/>
                <a:lumOff val="80000"/>
              </a:schemeClr>
            </a:solidFill>
            <a:scene3d>
              <a:camera prst="orthographicFront"/>
              <a:lightRig rig="threePt" dir="t"/>
            </a:scene3d>
            <a:sp3d>
              <a:bevelT prst="relaxedInset"/>
            </a:sp3d>
          </p:spPr>
          <p:txBody>
            <a:bodyPr wrap="square" rtlCol="0">
              <a:spAutoFit/>
            </a:bodyPr>
            <a:lstStyle/>
            <a:p>
              <a:pPr marL="115888" marR="0" lvl="0" indent="-115888"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0" cap="none" spc="0" normalizeH="0" baseline="0" noProof="0" dirty="0">
                  <a:ln>
                    <a:noFill/>
                  </a:ln>
                  <a:solidFill>
                    <a:prstClr val="black"/>
                  </a:solidFill>
                  <a:effectLst/>
                  <a:uLnTx/>
                  <a:uFillTx/>
                  <a:latin typeface="Tw Cen MT" panose="020B0602020104020603" pitchFamily="34" charset="0"/>
                </a:rPr>
                <a:t>NERC has identified remedial plan with TCN and Discos on addressing key interface challenges in short, medium and long terms. </a:t>
              </a:r>
            </a:p>
            <a:p>
              <a:pPr marL="115888" marR="0" lvl="0" indent="-115888"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0" cap="none" spc="0" normalizeH="0" baseline="0" noProof="0" dirty="0">
                  <a:ln>
                    <a:noFill/>
                  </a:ln>
                  <a:solidFill>
                    <a:prstClr val="black"/>
                  </a:solidFill>
                  <a:effectLst/>
                  <a:uLnTx/>
                  <a:uFillTx/>
                  <a:latin typeface="Tw Cen MT" panose="020B0602020104020603" pitchFamily="34" charset="0"/>
                </a:rPr>
                <a:t>We envisage that additional capacity of 3,863MW will be made available within the next 24 months in boosting supply services to customers.</a:t>
              </a:r>
            </a:p>
          </p:txBody>
        </p:sp>
        <p:sp>
          <p:nvSpPr>
            <p:cNvPr id="32" name="TextBox 31">
              <a:extLst>
                <a:ext uri="{FF2B5EF4-FFF2-40B4-BE49-F238E27FC236}">
                  <a16:creationId xmlns:a16="http://schemas.microsoft.com/office/drawing/2014/main" id="{96D97138-4CE2-42C4-B11B-E1C5D6DA4FB5}"/>
                </a:ext>
              </a:extLst>
            </p:cNvPr>
            <p:cNvSpPr txBox="1"/>
            <p:nvPr/>
          </p:nvSpPr>
          <p:spPr>
            <a:xfrm>
              <a:off x="6380675" y="5117671"/>
              <a:ext cx="4053392" cy="1258490"/>
            </a:xfrm>
            <a:prstGeom prst="rect">
              <a:avLst/>
            </a:prstGeom>
            <a:solidFill>
              <a:schemeClr val="accent2">
                <a:lumMod val="20000"/>
                <a:lumOff val="80000"/>
              </a:schemeClr>
            </a:solidFill>
            <a:scene3d>
              <a:camera prst="orthographicFront"/>
              <a:lightRig rig="threePt" dir="t"/>
            </a:scene3d>
            <a:sp3d>
              <a:bevelT prst="relaxedInset"/>
            </a:sp3d>
          </p:spPr>
          <p:txBody>
            <a:bodyPr wrap="square" rtlCol="0">
              <a:spAutoFit/>
            </a:bodyPr>
            <a:lstStyle>
              <a:defPPr>
                <a:defRPr lang="en-US"/>
              </a:defPPr>
              <a:lvl1pPr marL="115888" indent="-115888">
                <a:buFont typeface="Wingdings" panose="05000000000000000000" pitchFamily="2" charset="2"/>
                <a:buChar char="§"/>
                <a:defRPr sz="1300">
                  <a:latin typeface="Tw Cen MT" panose="020B0602020104020603" pitchFamily="34" charset="0"/>
                </a:defRPr>
              </a:lvl1pPr>
            </a:lstStyle>
            <a:p>
              <a:pPr marL="115888" marR="0" lvl="0" indent="-115888"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Tw Cen MT" panose="020B0602020104020603" pitchFamily="34" charset="0"/>
                </a:rPr>
                <a:t>The rotating outages (system collapse) currently being experienced in the national grid will end. </a:t>
              </a:r>
            </a:p>
            <a:p>
              <a:pPr marL="115888" marR="0" lvl="0" indent="-115888"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Tw Cen MT" panose="020B0602020104020603" pitchFamily="34" charset="0"/>
                </a:rPr>
                <a:t>Identified investment needs will assist the Discos in the submission of their PIP for NERC’s consideration. </a:t>
              </a:r>
            </a:p>
          </p:txBody>
        </p:sp>
        <p:sp>
          <p:nvSpPr>
            <p:cNvPr id="33" name="Arrow: Down 32">
              <a:extLst>
                <a:ext uri="{FF2B5EF4-FFF2-40B4-BE49-F238E27FC236}">
                  <a16:creationId xmlns:a16="http://schemas.microsoft.com/office/drawing/2014/main" id="{27DB1748-7DB4-445C-8782-5A61BF195F33}"/>
                </a:ext>
              </a:extLst>
            </p:cNvPr>
            <p:cNvSpPr/>
            <p:nvPr/>
          </p:nvSpPr>
          <p:spPr>
            <a:xfrm>
              <a:off x="8184232" y="2348880"/>
              <a:ext cx="216024" cy="216024"/>
            </a:xfrm>
            <a:prstGeom prst="downArrow">
              <a:avLst/>
            </a:prstGeom>
            <a:solidFill>
              <a:srgbClr val="FDFF00"/>
            </a:solidFill>
            <a:ln w="15875" cap="flat" cmpd="sng" algn="ctr">
              <a:solidFill>
                <a:srgbClr val="B71E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58912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835069" y="652479"/>
            <a:ext cx="9783522" cy="806954"/>
          </a:xfrm>
          <a:noFill/>
        </p:spPr>
        <p:txBody>
          <a:bodyPr vert="horz" lIns="91440" tIns="45720" rIns="91440" bIns="45720" rtlCol="0" anchor="ctr">
            <a:noAutofit/>
          </a:bodyPr>
          <a:lstStyle/>
          <a:p>
            <a:r>
              <a:rPr lang="en-US" sz="2800" b="1" dirty="0"/>
              <a:t>THE BIG IDEA: Front Burner Issues in NESI</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90242" y="6321945"/>
            <a:ext cx="456699" cy="202679"/>
          </a:xfrm>
        </p:spPr>
        <p:txBody>
          <a:bodyPr/>
          <a:lstStyle/>
          <a:p>
            <a:fld id="{6D22F896-40B5-4ADD-8801-0D06FADFA095}" type="slidenum">
              <a:rPr lang="en-US" sz="2000" smtClean="0">
                <a:solidFill>
                  <a:schemeClr val="bg2"/>
                </a:solidFill>
              </a:rPr>
              <a:t>15</a:t>
            </a:fld>
            <a:endParaRPr lang="en-US" sz="2000" dirty="0">
              <a:solidFill>
                <a:schemeClr val="bg2"/>
              </a:solidFill>
            </a:endParaRPr>
          </a:p>
        </p:txBody>
      </p:sp>
      <p:graphicFrame>
        <p:nvGraphicFramePr>
          <p:cNvPr id="10" name="Diagram 9">
            <a:extLst>
              <a:ext uri="{FF2B5EF4-FFF2-40B4-BE49-F238E27FC236}">
                <a16:creationId xmlns:a16="http://schemas.microsoft.com/office/drawing/2014/main" id="{4CF33BC3-D713-4C31-9DAF-76EFB88F78CF}"/>
              </a:ext>
            </a:extLst>
          </p:cNvPr>
          <p:cNvGraphicFramePr/>
          <p:nvPr>
            <p:extLst>
              <p:ext uri="{D42A27DB-BD31-4B8C-83A1-F6EECF244321}">
                <p14:modId xmlns:p14="http://schemas.microsoft.com/office/powerpoint/2010/main" val="241314499"/>
              </p:ext>
            </p:extLst>
          </p:nvPr>
        </p:nvGraphicFramePr>
        <p:xfrm>
          <a:off x="1729047" y="1911927"/>
          <a:ext cx="6184669" cy="349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a:extLst>
              <a:ext uri="{FF2B5EF4-FFF2-40B4-BE49-F238E27FC236}">
                <a16:creationId xmlns:a16="http://schemas.microsoft.com/office/drawing/2014/main" id="{95B7BA03-735A-47B8-BC52-ABB2700ED9C6}"/>
              </a:ext>
            </a:extLst>
          </p:cNvPr>
          <p:cNvSpPr/>
          <p:nvPr/>
        </p:nvSpPr>
        <p:spPr>
          <a:xfrm>
            <a:off x="4452560" y="3064700"/>
            <a:ext cx="1188773" cy="1019544"/>
          </a:xfrm>
          <a:prstGeom prst="ellipse">
            <a:avLst/>
          </a:prstGeom>
          <a:solidFill>
            <a:sysClr val="window" lastClr="FFFFFF"/>
          </a:solidFill>
          <a:ln w="25400" cap="flat" cmpd="sng" algn="ctr">
            <a:solidFill>
              <a:srgbClr val="F79646"/>
            </a:solidFill>
            <a:prstDash val="solid"/>
          </a:ln>
          <a:effectLst/>
          <a:scene3d>
            <a:camera prst="perspectiveHeroicExtremeLeftFacing"/>
            <a:lightRig rig="threePt" dir="t"/>
          </a:scene3d>
          <a:sp3d>
            <a:bevelT prst="slope"/>
          </a:sp3d>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GB" sz="1400" b="1" dirty="0">
                <a:solidFill>
                  <a:srgbClr val="F79646">
                    <a:lumMod val="50000"/>
                  </a:srgbClr>
                </a:solidFill>
                <a:latin typeface="Calibri"/>
              </a:rPr>
              <a:t>New Markets</a:t>
            </a:r>
            <a:endParaRPr lang="en-NG" sz="1400" b="1" dirty="0">
              <a:solidFill>
                <a:srgbClr val="F79646">
                  <a:lumMod val="50000"/>
                </a:srgbClr>
              </a:solidFill>
              <a:latin typeface="Calibri"/>
            </a:endParaRPr>
          </a:p>
        </p:txBody>
      </p:sp>
      <p:sp>
        <p:nvSpPr>
          <p:cNvPr id="12" name="TextBox 13">
            <a:extLst>
              <a:ext uri="{FF2B5EF4-FFF2-40B4-BE49-F238E27FC236}">
                <a16:creationId xmlns:a16="http://schemas.microsoft.com/office/drawing/2014/main" id="{101F1D6A-9FE5-414E-ACA8-7FCE6D641AA5}"/>
              </a:ext>
            </a:extLst>
          </p:cNvPr>
          <p:cNvSpPr txBox="1"/>
          <p:nvPr/>
        </p:nvSpPr>
        <p:spPr>
          <a:xfrm>
            <a:off x="8270222" y="3171654"/>
            <a:ext cx="2676698" cy="1200329"/>
          </a:xfrm>
          <a:prstGeom prst="rect">
            <a:avLst/>
          </a:prstGeom>
          <a:noFill/>
          <a:ln>
            <a:solidFill>
              <a:srgbClr val="E40C4E"/>
            </a:solidFill>
          </a:ln>
          <a:effectLst>
            <a:glow rad="1016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artDeco"/>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indent="-180975">
              <a:buFont typeface="Wingdings" panose="05000000000000000000" pitchFamily="2" charset="2"/>
              <a:buChar char="§"/>
              <a:defRPr/>
            </a:pPr>
            <a:r>
              <a:rPr lang="en-GB" b="1" dirty="0">
                <a:solidFill>
                  <a:sysClr val="windowText" lastClr="000000"/>
                </a:solidFill>
                <a:latin typeface="Calibri"/>
              </a:rPr>
              <a:t>MAP</a:t>
            </a:r>
          </a:p>
          <a:p>
            <a:pPr marL="180975" indent="-180975">
              <a:buFont typeface="Wingdings" panose="05000000000000000000" pitchFamily="2" charset="2"/>
              <a:buChar char="§"/>
              <a:defRPr/>
            </a:pPr>
            <a:r>
              <a:rPr lang="en-GB" b="1" dirty="0">
                <a:solidFill>
                  <a:sysClr val="windowText" lastClr="000000"/>
                </a:solidFill>
                <a:latin typeface="Calibri"/>
              </a:rPr>
              <a:t>Mini-grids</a:t>
            </a:r>
          </a:p>
          <a:p>
            <a:pPr marL="180975" indent="-180975">
              <a:buFont typeface="Wingdings" panose="05000000000000000000" pitchFamily="2" charset="2"/>
              <a:buChar char="§"/>
              <a:defRPr/>
            </a:pPr>
            <a:r>
              <a:rPr lang="en-GB" b="1" dirty="0">
                <a:solidFill>
                  <a:sysClr val="windowText" lastClr="000000"/>
                </a:solidFill>
                <a:latin typeface="Calibri"/>
              </a:rPr>
              <a:t>Eligible Customers</a:t>
            </a:r>
          </a:p>
          <a:p>
            <a:pPr marL="180975" indent="-180975">
              <a:buFont typeface="Wingdings" panose="05000000000000000000" pitchFamily="2" charset="2"/>
              <a:buChar char="§"/>
              <a:defRPr/>
            </a:pPr>
            <a:r>
              <a:rPr lang="en-GB" b="1" dirty="0">
                <a:solidFill>
                  <a:sysClr val="windowText" lastClr="000000"/>
                </a:solidFill>
                <a:latin typeface="Calibri"/>
              </a:rPr>
              <a:t>Sub-franchise</a:t>
            </a:r>
            <a:endParaRPr lang="en-NG" b="1" dirty="0">
              <a:solidFill>
                <a:sysClr val="windowText" lastClr="000000"/>
              </a:solidFill>
              <a:latin typeface="Calibri"/>
            </a:endParaRPr>
          </a:p>
        </p:txBody>
      </p:sp>
    </p:spTree>
    <p:extLst>
      <p:ext uri="{BB962C8B-B14F-4D97-AF65-F5344CB8AC3E}">
        <p14:creationId xmlns:p14="http://schemas.microsoft.com/office/powerpoint/2010/main" val="387682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672860" y="890220"/>
            <a:ext cx="10274060" cy="806954"/>
          </a:xfrm>
          <a:noFill/>
        </p:spPr>
        <p:txBody>
          <a:bodyPr vert="horz" lIns="91440" tIns="45720" rIns="91440" bIns="45720" rtlCol="0" anchor="ctr">
            <a:noAutofit/>
          </a:bodyPr>
          <a:lstStyle/>
          <a:p>
            <a:r>
              <a:rPr lang="en-US" sz="2600" b="1" dirty="0"/>
              <a:t>Regulatory interventions to Sector Challenges</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16</a:t>
            </a:fld>
            <a:endParaRPr lang="en-US" sz="2000" dirty="0">
              <a:solidFill>
                <a:schemeClr val="bg2"/>
              </a:solidFill>
            </a:endParaRPr>
          </a:p>
        </p:txBody>
      </p:sp>
      <p:graphicFrame>
        <p:nvGraphicFramePr>
          <p:cNvPr id="52" name="Content Placeholder 3">
            <a:extLst>
              <a:ext uri="{FF2B5EF4-FFF2-40B4-BE49-F238E27FC236}">
                <a16:creationId xmlns:a16="http://schemas.microsoft.com/office/drawing/2014/main" id="{EB7B6313-7AD5-4A52-98EB-84269201A7AB}"/>
              </a:ext>
            </a:extLst>
          </p:cNvPr>
          <p:cNvGraphicFramePr>
            <a:graphicFrameLocks/>
          </p:cNvGraphicFramePr>
          <p:nvPr>
            <p:extLst>
              <p:ext uri="{D42A27DB-BD31-4B8C-83A1-F6EECF244321}">
                <p14:modId xmlns:p14="http://schemas.microsoft.com/office/powerpoint/2010/main" val="73341117"/>
              </p:ext>
            </p:extLst>
          </p:nvPr>
        </p:nvGraphicFramePr>
        <p:xfrm>
          <a:off x="2657406" y="1997998"/>
          <a:ext cx="7342805" cy="3843966"/>
        </p:xfrm>
        <a:graphic>
          <a:graphicData uri="http://schemas.openxmlformats.org/drawingml/2006/table">
            <a:tbl>
              <a:tblPr firstRow="1" bandRow="1"/>
              <a:tblGrid>
                <a:gridCol w="1402432">
                  <a:extLst>
                    <a:ext uri="{9D8B030D-6E8A-4147-A177-3AD203B41FA5}">
                      <a16:colId xmlns:a16="http://schemas.microsoft.com/office/drawing/2014/main" val="1580184022"/>
                    </a:ext>
                  </a:extLst>
                </a:gridCol>
                <a:gridCol w="5940373">
                  <a:extLst>
                    <a:ext uri="{9D8B030D-6E8A-4147-A177-3AD203B41FA5}">
                      <a16:colId xmlns:a16="http://schemas.microsoft.com/office/drawing/2014/main" val="1414206980"/>
                    </a:ext>
                  </a:extLst>
                </a:gridCol>
              </a:tblGrid>
              <a:tr h="546940">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GB" sz="1300" dirty="0">
                          <a:latin typeface="Corbel" panose="020B0503020204020204" pitchFamily="34" charset="0"/>
                        </a:rPr>
                        <a:t>NESI Segment</a:t>
                      </a:r>
                      <a:endParaRPr lang="en-NG" sz="1300" dirty="0">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48053"/>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GB" sz="1300" b="1" dirty="0">
                          <a:latin typeface="Corbel" panose="020B0503020204020204" pitchFamily="34" charset="0"/>
                        </a:rPr>
                        <a:t>ISSUES</a:t>
                      </a:r>
                    </a:p>
                    <a:p>
                      <a:pPr algn="ctr"/>
                      <a:r>
                        <a:rPr lang="en-GB" sz="1300" b="1" dirty="0">
                          <a:latin typeface="Corbel" panose="020B0503020204020204" pitchFamily="34" charset="0"/>
                        </a:rPr>
                        <a:t> (TECHNICAL /COMMERCIAL/CUSTOMER/LEGAL)</a:t>
                      </a:r>
                      <a:endParaRPr lang="en-NG" sz="1300" b="1" dirty="0">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48053"/>
                    </a:solidFill>
                  </a:tcPr>
                </a:tc>
                <a:extLst>
                  <a:ext uri="{0D108BD9-81ED-4DB2-BD59-A6C34878D82A}">
                    <a16:rowId xmlns:a16="http://schemas.microsoft.com/office/drawing/2014/main" val="2082500731"/>
                  </a:ext>
                </a:extLst>
              </a:tr>
              <a:tr h="1204547">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GB" sz="1300" b="1" dirty="0" err="1">
                          <a:latin typeface="Corbel" panose="020B0503020204020204" pitchFamily="34" charset="0"/>
                        </a:rPr>
                        <a:t>GasCos</a:t>
                      </a:r>
                      <a:endParaRPr lang="en-NG" sz="1300" b="1" dirty="0">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DBD5"/>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171450" indent="-171450">
                        <a:buFont typeface="Arial" panose="020B0604020202020204" pitchFamily="34" charset="0"/>
                        <a:buChar char="•"/>
                      </a:pPr>
                      <a:r>
                        <a:rPr lang="en-GB" sz="1300" b="1" dirty="0">
                          <a:latin typeface="Corbel" panose="020B0503020204020204" pitchFamily="34" charset="0"/>
                        </a:rPr>
                        <a:t>Gas supply shortages</a:t>
                      </a:r>
                    </a:p>
                    <a:p>
                      <a:pPr marL="171450" indent="-171450">
                        <a:buFont typeface="Arial" panose="020B0604020202020204" pitchFamily="34" charset="0"/>
                        <a:buChar char="•"/>
                      </a:pPr>
                      <a:r>
                        <a:rPr lang="en-GB" sz="1300" b="1" dirty="0">
                          <a:latin typeface="Corbel" panose="020B0503020204020204" pitchFamily="34" charset="0"/>
                        </a:rPr>
                        <a:t>Vandalism of gas infrastructure</a:t>
                      </a:r>
                    </a:p>
                    <a:p>
                      <a:pPr marL="171450" indent="-171450">
                        <a:buFont typeface="Arial" panose="020B0604020202020204" pitchFamily="34" charset="0"/>
                        <a:buChar char="•"/>
                      </a:pPr>
                      <a:r>
                        <a:rPr lang="en-GB" sz="1300" b="1" dirty="0">
                          <a:latin typeface="Corbel" panose="020B0503020204020204" pitchFamily="34" charset="0"/>
                        </a:rPr>
                        <a:t>Timely settlement of gas invoices</a:t>
                      </a:r>
                    </a:p>
                    <a:p>
                      <a:pPr marL="171450" indent="-171450">
                        <a:buFont typeface="Arial" panose="020B0604020202020204" pitchFamily="34" charset="0"/>
                        <a:buChar char="•"/>
                      </a:pPr>
                      <a:r>
                        <a:rPr lang="en-GB" sz="1300" b="1" dirty="0">
                          <a:latin typeface="Corbel" panose="020B0503020204020204" pitchFamily="34" charset="0"/>
                        </a:rPr>
                        <a:t>Bank guarantees for committed capacity</a:t>
                      </a:r>
                    </a:p>
                    <a:p>
                      <a:pPr marL="171450" indent="-171450">
                        <a:buFont typeface="Arial" panose="020B0604020202020204" pitchFamily="34" charset="0"/>
                        <a:buChar char="•"/>
                      </a:pPr>
                      <a:r>
                        <a:rPr lang="en-GB" sz="1300" b="1" dirty="0">
                          <a:latin typeface="Corbel" panose="020B0503020204020204" pitchFamily="34" charset="0"/>
                        </a:rPr>
                        <a:t>Fully active GSAs and GTAs</a:t>
                      </a:r>
                    </a:p>
                  </a:txBody>
                  <a:tcPr marT="45714" marB="4571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FDBD5"/>
                    </a:solidFill>
                  </a:tcPr>
                </a:tc>
                <a:extLst>
                  <a:ext uri="{0D108BD9-81ED-4DB2-BD59-A6C34878D82A}">
                    <a16:rowId xmlns:a16="http://schemas.microsoft.com/office/drawing/2014/main" val="2061797319"/>
                  </a:ext>
                </a:extLst>
              </a:tr>
              <a:tr h="2092479">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GB" sz="1300" b="1" dirty="0">
                          <a:latin typeface="Corbel" panose="020B0503020204020204" pitchFamily="34" charset="0"/>
                        </a:rPr>
                        <a:t>GENCOS</a:t>
                      </a:r>
                      <a:endParaRPr lang="en-NG" sz="1300" b="1" dirty="0">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B29A"/>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171450" indent="-171450">
                        <a:buFont typeface="Arial" panose="020B0604020202020204" pitchFamily="34" charset="0"/>
                        <a:buChar char="•"/>
                      </a:pPr>
                      <a:r>
                        <a:rPr lang="en-GB" sz="1300" b="1" dirty="0">
                          <a:latin typeface="Corbel" panose="020B0503020204020204" pitchFamily="34" charset="0"/>
                        </a:rPr>
                        <a:t>Adequacy of generation</a:t>
                      </a:r>
                      <a:r>
                        <a:rPr lang="en-GB" sz="1300" b="1" baseline="0" dirty="0">
                          <a:latin typeface="Corbel" panose="020B0503020204020204" pitchFamily="34" charset="0"/>
                        </a:rPr>
                        <a:t> investment </a:t>
                      </a:r>
                    </a:p>
                    <a:p>
                      <a:pPr marL="171450" indent="-171450">
                        <a:buFont typeface="Arial" panose="020B0604020202020204" pitchFamily="34" charset="0"/>
                        <a:buChar char="•"/>
                      </a:pPr>
                      <a:r>
                        <a:rPr lang="en-GB" sz="1300" b="1" dirty="0">
                          <a:latin typeface="Corbel" panose="020B0503020204020204" pitchFamily="34" charset="0"/>
                        </a:rPr>
                        <a:t>Generation</a:t>
                      </a:r>
                      <a:r>
                        <a:rPr lang="en-GB" sz="1300" b="1" baseline="0" dirty="0">
                          <a:latin typeface="Corbel" panose="020B0503020204020204" pitchFamily="34" charset="0"/>
                        </a:rPr>
                        <a:t> dispatch / Merit Order issues</a:t>
                      </a:r>
                      <a:endParaRPr lang="en-GB" sz="1300" b="1" dirty="0">
                        <a:latin typeface="Corbel" panose="020B0503020204020204" pitchFamily="34" charset="0"/>
                      </a:endParaRPr>
                    </a:p>
                    <a:p>
                      <a:pPr marL="171450" indent="-171450">
                        <a:buFont typeface="Arial" panose="020B0604020202020204" pitchFamily="34" charset="0"/>
                        <a:buChar char="•"/>
                      </a:pPr>
                      <a:r>
                        <a:rPr lang="en-GB" sz="1300" b="1" dirty="0">
                          <a:latin typeface="Corbel" panose="020B0503020204020204" pitchFamily="34" charset="0"/>
                        </a:rPr>
                        <a:t>Timely settlement of energy invoice by NBET</a:t>
                      </a:r>
                    </a:p>
                    <a:p>
                      <a:pPr marL="171450" indent="-171450">
                        <a:buFont typeface="Arial" panose="020B0604020202020204" pitchFamily="34" charset="0"/>
                        <a:buChar char="•"/>
                      </a:pPr>
                      <a:r>
                        <a:rPr lang="en-GB" sz="1300" b="1" dirty="0">
                          <a:latin typeface="Corbel" panose="020B0503020204020204" pitchFamily="34" charset="0"/>
                        </a:rPr>
                        <a:t>Availability of fuel (gas) based on effective GSA and GTA</a:t>
                      </a:r>
                    </a:p>
                    <a:p>
                      <a:pPr marL="171450" indent="-171450">
                        <a:buFont typeface="Arial" panose="020B0604020202020204" pitchFamily="34" charset="0"/>
                        <a:buChar char="•"/>
                      </a:pPr>
                      <a:r>
                        <a:rPr lang="en-GB" sz="1300" b="1" dirty="0">
                          <a:latin typeface="Corbel" panose="020B0503020204020204" pitchFamily="34" charset="0"/>
                        </a:rPr>
                        <a:t>LDs for non-availability of gas</a:t>
                      </a:r>
                    </a:p>
                    <a:p>
                      <a:pPr marL="171450" indent="-171450">
                        <a:buFont typeface="Arial" panose="020B0604020202020204" pitchFamily="34" charset="0"/>
                        <a:buChar char="•"/>
                      </a:pPr>
                      <a:r>
                        <a:rPr lang="en-GB" sz="1300" b="1" dirty="0">
                          <a:latin typeface="Corbel" panose="020B0503020204020204" pitchFamily="34" charset="0"/>
                        </a:rPr>
                        <a:t>Bank guarantee from NBET on PPA</a:t>
                      </a:r>
                    </a:p>
                    <a:p>
                      <a:pPr marL="171450" indent="-171450">
                        <a:buFont typeface="Arial" panose="020B0604020202020204" pitchFamily="34" charset="0"/>
                        <a:buChar char="•"/>
                      </a:pPr>
                      <a:r>
                        <a:rPr lang="en-GB" sz="1300" b="1" dirty="0">
                          <a:latin typeface="Corbel" panose="020B0503020204020204" pitchFamily="34" charset="0"/>
                        </a:rPr>
                        <a:t>Fully active PPAs</a:t>
                      </a:r>
                    </a:p>
                    <a:p>
                      <a:pPr marL="171450" indent="-171450">
                        <a:buFont typeface="Arial" panose="020B0604020202020204" pitchFamily="34" charset="0"/>
                        <a:buChar char="•"/>
                      </a:pPr>
                      <a:r>
                        <a:rPr lang="en-GB" sz="1300" b="1" dirty="0">
                          <a:latin typeface="Corbel" panose="020B0503020204020204" pitchFamily="34" charset="0"/>
                        </a:rPr>
                        <a:t>Poor</a:t>
                      </a:r>
                      <a:r>
                        <a:rPr lang="en-GB" sz="1300" b="1" baseline="0" dirty="0">
                          <a:latin typeface="Corbel" panose="020B0503020204020204" pitchFamily="34" charset="0"/>
                        </a:rPr>
                        <a:t> maintenance and availability of power plants</a:t>
                      </a:r>
                    </a:p>
                    <a:p>
                      <a:pPr marL="171450" indent="-171450">
                        <a:buFont typeface="Arial" panose="020B0604020202020204" pitchFamily="34" charset="0"/>
                        <a:buChar char="•"/>
                      </a:pPr>
                      <a:r>
                        <a:rPr lang="en-GB" sz="1300" b="1" baseline="0" dirty="0">
                          <a:latin typeface="Corbel" panose="020B0503020204020204" pitchFamily="34" charset="0"/>
                        </a:rPr>
                        <a:t>Take-or-pay gas and power capacity payments</a:t>
                      </a:r>
                      <a:endParaRPr lang="en-GB" sz="1300" b="1" dirty="0">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B29A"/>
                    </a:solidFill>
                  </a:tcPr>
                </a:tc>
                <a:extLst>
                  <a:ext uri="{0D108BD9-81ED-4DB2-BD59-A6C34878D82A}">
                    <a16:rowId xmlns:a16="http://schemas.microsoft.com/office/drawing/2014/main" val="2037123779"/>
                  </a:ext>
                </a:extLst>
              </a:tr>
            </a:tbl>
          </a:graphicData>
        </a:graphic>
      </p:graphicFrame>
    </p:spTree>
    <p:extLst>
      <p:ext uri="{BB962C8B-B14F-4D97-AF65-F5344CB8AC3E}">
        <p14:creationId xmlns:p14="http://schemas.microsoft.com/office/powerpoint/2010/main" val="329082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603848" y="495814"/>
            <a:ext cx="10343071" cy="806954"/>
          </a:xfrm>
          <a:noFill/>
          <a:ln>
            <a:noFill/>
          </a:ln>
        </p:spPr>
        <p:txBody>
          <a:bodyPr vert="horz" lIns="91440" tIns="45720" rIns="91440" bIns="45720" rtlCol="0" anchor="ctr">
            <a:noAutofit/>
          </a:bodyPr>
          <a:lstStyle/>
          <a:p>
            <a:r>
              <a:rPr lang="en-US" sz="2500" b="1" dirty="0"/>
              <a:t>Regulatory interventions to Sector Challenges</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17</a:t>
            </a:fld>
            <a:endParaRPr lang="en-US" sz="2000" dirty="0">
              <a:solidFill>
                <a:schemeClr val="bg2"/>
              </a:solidFill>
            </a:endParaRPr>
          </a:p>
        </p:txBody>
      </p:sp>
      <p:graphicFrame>
        <p:nvGraphicFramePr>
          <p:cNvPr id="52" name="Content Placeholder 3">
            <a:extLst>
              <a:ext uri="{FF2B5EF4-FFF2-40B4-BE49-F238E27FC236}">
                <a16:creationId xmlns:a16="http://schemas.microsoft.com/office/drawing/2014/main" id="{EB7B6313-7AD5-4A52-98EB-84269201A7AB}"/>
              </a:ext>
            </a:extLst>
          </p:cNvPr>
          <p:cNvGraphicFramePr>
            <a:graphicFrameLocks/>
          </p:cNvGraphicFramePr>
          <p:nvPr>
            <p:extLst>
              <p:ext uri="{D42A27DB-BD31-4B8C-83A1-F6EECF244321}">
                <p14:modId xmlns:p14="http://schemas.microsoft.com/office/powerpoint/2010/main" val="3434231042"/>
              </p:ext>
            </p:extLst>
          </p:nvPr>
        </p:nvGraphicFramePr>
        <p:xfrm>
          <a:off x="1908946" y="1903385"/>
          <a:ext cx="7850196" cy="3925118"/>
        </p:xfrm>
        <a:graphic>
          <a:graphicData uri="http://schemas.openxmlformats.org/drawingml/2006/table">
            <a:tbl>
              <a:tblPr firstRow="1" bandRow="1"/>
              <a:tblGrid>
                <a:gridCol w="1669490">
                  <a:extLst>
                    <a:ext uri="{9D8B030D-6E8A-4147-A177-3AD203B41FA5}">
                      <a16:colId xmlns:a16="http://schemas.microsoft.com/office/drawing/2014/main" val="1580184022"/>
                    </a:ext>
                  </a:extLst>
                </a:gridCol>
                <a:gridCol w="6180706">
                  <a:extLst>
                    <a:ext uri="{9D8B030D-6E8A-4147-A177-3AD203B41FA5}">
                      <a16:colId xmlns:a16="http://schemas.microsoft.com/office/drawing/2014/main" val="1414206980"/>
                    </a:ext>
                  </a:extLst>
                </a:gridCol>
              </a:tblGrid>
              <a:tr h="551909">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GB" sz="1200" dirty="0">
                          <a:latin typeface="Corbel" panose="020B0503020204020204" pitchFamily="34" charset="0"/>
                        </a:rPr>
                        <a:t>NESI Segment</a:t>
                      </a:r>
                      <a:endParaRPr lang="en-NG" sz="1200" dirty="0">
                        <a:latin typeface="Corbel" panose="020B0503020204020204" pitchFamily="34" charset="0"/>
                      </a:endParaRPr>
                    </a:p>
                  </a:txBody>
                  <a:tcPr marT="45714" marB="45714"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87444"/>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GB" sz="1200" b="1" dirty="0">
                          <a:latin typeface="Corbel" panose="020B0503020204020204" pitchFamily="34" charset="0"/>
                        </a:rPr>
                        <a:t>ISSUES</a:t>
                      </a:r>
                    </a:p>
                    <a:p>
                      <a:pPr algn="ctr"/>
                      <a:r>
                        <a:rPr lang="en-GB" sz="1200" b="1" dirty="0">
                          <a:latin typeface="Corbel" panose="020B0503020204020204" pitchFamily="34" charset="0"/>
                        </a:rPr>
                        <a:t>(TECHNICAL /COMMERCIAL/CUSTOMER/LEGAL)</a:t>
                      </a:r>
                      <a:endParaRPr lang="en-NG" sz="1200" b="1" dirty="0">
                        <a:latin typeface="Corbel" panose="020B0503020204020204" pitchFamily="34" charset="0"/>
                      </a:endParaRPr>
                    </a:p>
                  </a:txBody>
                  <a:tcPr marT="45714" marB="45714"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87444"/>
                    </a:solidFill>
                  </a:tcPr>
                </a:tc>
                <a:extLst>
                  <a:ext uri="{0D108BD9-81ED-4DB2-BD59-A6C34878D82A}">
                    <a16:rowId xmlns:a16="http://schemas.microsoft.com/office/drawing/2014/main" val="2082500731"/>
                  </a:ext>
                </a:extLst>
              </a:tr>
              <a:tr h="1578126">
                <a:tc>
                  <a:txBody>
                    <a:bodyPr/>
                    <a:lstStyle/>
                    <a:p>
                      <a:r>
                        <a:rPr lang="en-GB" sz="1200" b="1" dirty="0">
                          <a:solidFill>
                            <a:schemeClr val="tx1"/>
                          </a:solidFill>
                          <a:latin typeface="Corbel" panose="020B0503020204020204" pitchFamily="34" charset="0"/>
                        </a:rPr>
                        <a:t>TCN</a:t>
                      </a:r>
                      <a:endParaRPr lang="en-NG" sz="1200" b="1" dirty="0">
                        <a:solidFill>
                          <a:schemeClr val="tx1"/>
                        </a:solidFill>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EDBD5"/>
                    </a:solidFill>
                  </a:tcPr>
                </a:tc>
                <a:tc>
                  <a:txBody>
                    <a:bodyPr/>
                    <a:lstStyle/>
                    <a:p>
                      <a:pPr marL="171450" indent="-171450">
                        <a:buFont typeface="Arial" panose="020B0604020202020204" pitchFamily="34" charset="0"/>
                        <a:buChar char="•"/>
                      </a:pPr>
                      <a:r>
                        <a:rPr lang="en-GB" sz="1200" b="1" dirty="0">
                          <a:solidFill>
                            <a:schemeClr val="tx1"/>
                          </a:solidFill>
                          <a:latin typeface="Corbel" panose="020B0503020204020204" pitchFamily="34" charset="0"/>
                        </a:rPr>
                        <a:t>Cost Reflective tariffs</a:t>
                      </a:r>
                    </a:p>
                    <a:p>
                      <a:pPr marL="171450" indent="-171450">
                        <a:buFont typeface="Arial" panose="020B0604020202020204" pitchFamily="34" charset="0"/>
                        <a:buChar char="•"/>
                      </a:pPr>
                      <a:r>
                        <a:rPr lang="en-GB" sz="1200" b="1" dirty="0">
                          <a:solidFill>
                            <a:schemeClr val="tx1"/>
                          </a:solidFill>
                          <a:latin typeface="Corbel" panose="020B0503020204020204" pitchFamily="34" charset="0"/>
                        </a:rPr>
                        <a:t>System</a:t>
                      </a:r>
                      <a:r>
                        <a:rPr lang="en-GB" sz="1200" b="1" baseline="0" dirty="0">
                          <a:solidFill>
                            <a:schemeClr val="tx1"/>
                          </a:solidFill>
                          <a:latin typeface="Corbel" panose="020B0503020204020204" pitchFamily="34" charset="0"/>
                        </a:rPr>
                        <a:t> Expansion Plan</a:t>
                      </a:r>
                      <a:endParaRPr lang="en-GB" sz="1200" b="1" dirty="0">
                        <a:solidFill>
                          <a:schemeClr val="tx1"/>
                        </a:solidFill>
                        <a:latin typeface="Corbel" panose="020B0503020204020204" pitchFamily="34" charset="0"/>
                      </a:endParaRPr>
                    </a:p>
                    <a:p>
                      <a:pPr marL="171450" indent="-171450">
                        <a:buFont typeface="Arial" panose="020B0604020202020204" pitchFamily="34" charset="0"/>
                        <a:buChar char="•"/>
                      </a:pPr>
                      <a:r>
                        <a:rPr lang="en-GB" sz="1200" b="1" dirty="0">
                          <a:solidFill>
                            <a:schemeClr val="tx1"/>
                          </a:solidFill>
                          <a:latin typeface="Corbel" panose="020B0503020204020204" pitchFamily="34" charset="0"/>
                        </a:rPr>
                        <a:t>Optimal TLF reduction</a:t>
                      </a:r>
                    </a:p>
                    <a:p>
                      <a:pPr marL="171450" indent="-171450">
                        <a:buFont typeface="Arial" panose="020B0604020202020204" pitchFamily="34" charset="0"/>
                        <a:buChar char="•"/>
                      </a:pPr>
                      <a:r>
                        <a:rPr lang="en-GB" sz="1200" b="1" dirty="0">
                          <a:solidFill>
                            <a:schemeClr val="tx1"/>
                          </a:solidFill>
                          <a:latin typeface="Corbel" panose="020B0503020204020204" pitchFamily="34" charset="0"/>
                        </a:rPr>
                        <a:t>Efficient dispatch of</a:t>
                      </a:r>
                      <a:r>
                        <a:rPr lang="en-GB" sz="1200" b="1" baseline="0" dirty="0">
                          <a:solidFill>
                            <a:schemeClr val="tx1"/>
                          </a:solidFill>
                          <a:latin typeface="Corbel" panose="020B0503020204020204" pitchFamily="34" charset="0"/>
                        </a:rPr>
                        <a:t> power plants</a:t>
                      </a:r>
                    </a:p>
                    <a:p>
                      <a:pPr marL="171450" indent="-171450">
                        <a:buFont typeface="Arial" panose="020B0604020202020204" pitchFamily="34" charset="0"/>
                        <a:buChar char="•"/>
                      </a:pPr>
                      <a:r>
                        <a:rPr lang="en-GB" sz="1200" b="1" baseline="0" dirty="0">
                          <a:solidFill>
                            <a:schemeClr val="tx1"/>
                          </a:solidFill>
                          <a:latin typeface="Corbel" panose="020B0503020204020204" pitchFamily="34" charset="0"/>
                        </a:rPr>
                        <a:t>Procurement of adequate spinning reserve</a:t>
                      </a:r>
                      <a:endParaRPr lang="en-GB" sz="1200" b="1" dirty="0">
                        <a:solidFill>
                          <a:schemeClr val="tx1"/>
                        </a:solidFill>
                        <a:latin typeface="Corbel" panose="020B0503020204020204" pitchFamily="34" charset="0"/>
                      </a:endParaRPr>
                    </a:p>
                    <a:p>
                      <a:pPr marL="171450" indent="-171450">
                        <a:buFont typeface="Arial" panose="020B0604020202020204" pitchFamily="34" charset="0"/>
                        <a:buChar char="•"/>
                      </a:pPr>
                      <a:r>
                        <a:rPr lang="en-GB" sz="1200" b="1" dirty="0">
                          <a:solidFill>
                            <a:schemeClr val="tx1"/>
                          </a:solidFill>
                          <a:latin typeface="Corbel" panose="020B0503020204020204" pitchFamily="34" charset="0"/>
                        </a:rPr>
                        <a:t>Timely Settlement of Invoices by Discos</a:t>
                      </a:r>
                    </a:p>
                    <a:p>
                      <a:pPr marL="171450" indent="-171450">
                        <a:buFont typeface="Arial" panose="020B0604020202020204" pitchFamily="34" charset="0"/>
                        <a:buChar char="•"/>
                      </a:pPr>
                      <a:r>
                        <a:rPr lang="en-GB" sz="1200" b="1" dirty="0">
                          <a:solidFill>
                            <a:schemeClr val="tx1"/>
                          </a:solidFill>
                          <a:latin typeface="Corbel" panose="020B0503020204020204" pitchFamily="34" charset="0"/>
                        </a:rPr>
                        <a:t>Poor Relay</a:t>
                      </a:r>
                      <a:r>
                        <a:rPr lang="en-GB" sz="1200" b="1" baseline="0" dirty="0">
                          <a:solidFill>
                            <a:schemeClr val="tx1"/>
                          </a:solidFill>
                          <a:latin typeface="Corbel" panose="020B0503020204020204" pitchFamily="34" charset="0"/>
                        </a:rPr>
                        <a:t> Coordination</a:t>
                      </a:r>
                    </a:p>
                    <a:p>
                      <a:pPr marL="171450" indent="-171450">
                        <a:buFont typeface="Arial" panose="020B0604020202020204" pitchFamily="34" charset="0"/>
                        <a:buChar char="•"/>
                      </a:pPr>
                      <a:r>
                        <a:rPr lang="en-GB" sz="1200" b="1" baseline="0" dirty="0">
                          <a:solidFill>
                            <a:schemeClr val="tx1"/>
                          </a:solidFill>
                          <a:latin typeface="Corbel" panose="020B0503020204020204" pitchFamily="34" charset="0"/>
                        </a:rPr>
                        <a:t>G/T and T/D Interface Challenges</a:t>
                      </a:r>
                    </a:p>
                    <a:p>
                      <a:pPr marL="171450" indent="-171450">
                        <a:buFont typeface="Arial" panose="020B0604020202020204" pitchFamily="34" charset="0"/>
                        <a:buChar char="•"/>
                      </a:pPr>
                      <a:r>
                        <a:rPr lang="en-GB" sz="1200" b="1" baseline="0" dirty="0">
                          <a:solidFill>
                            <a:schemeClr val="tx1"/>
                          </a:solidFill>
                          <a:latin typeface="Corbel" panose="020B0503020204020204" pitchFamily="34" charset="0"/>
                        </a:rPr>
                        <a:t>Poor Grid Reliability.</a:t>
                      </a:r>
                      <a:endParaRPr lang="en-GB" sz="1200" b="1" dirty="0">
                        <a:solidFill>
                          <a:schemeClr val="tx1"/>
                        </a:solidFill>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EDBD5"/>
                    </a:solidFill>
                  </a:tcPr>
                </a:tc>
                <a:extLst>
                  <a:ext uri="{0D108BD9-81ED-4DB2-BD59-A6C34878D82A}">
                    <a16:rowId xmlns:a16="http://schemas.microsoft.com/office/drawing/2014/main" val="2061797319"/>
                  </a:ext>
                </a:extLst>
              </a:tr>
              <a:tr h="1635861">
                <a:tc>
                  <a:txBody>
                    <a:bodyPr/>
                    <a:lstStyle/>
                    <a:p>
                      <a:r>
                        <a:rPr lang="en-GB" sz="1200" b="1" dirty="0">
                          <a:solidFill>
                            <a:schemeClr val="tx1"/>
                          </a:solidFill>
                          <a:latin typeface="Corbel" panose="020B0503020204020204" pitchFamily="34" charset="0"/>
                        </a:rPr>
                        <a:t>Disco</a:t>
                      </a:r>
                      <a:endParaRPr lang="en-NG" sz="1200" b="1" dirty="0">
                        <a:solidFill>
                          <a:schemeClr val="tx1"/>
                        </a:solidFill>
                        <a:latin typeface="Corbel" panose="020B0503020204020204" pitchFamily="34" charset="0"/>
                      </a:endParaRPr>
                    </a:p>
                  </a:txBody>
                  <a:tcPr marT="45714" marB="45714">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B29A"/>
                    </a:solidFill>
                  </a:tcPr>
                </a:tc>
                <a:tc>
                  <a:txBody>
                    <a:bodyPr/>
                    <a:lstStyle/>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Poor Networks Operation</a:t>
                      </a:r>
                    </a:p>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High ATC&amp;C Losses</a:t>
                      </a:r>
                    </a:p>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Insufficient</a:t>
                      </a:r>
                      <a:r>
                        <a:rPr lang="en-GB" sz="1200" b="1" baseline="0" dirty="0">
                          <a:solidFill>
                            <a:schemeClr val="tx1"/>
                          </a:solidFill>
                          <a:latin typeface="Corbel" panose="020B0503020204020204" pitchFamily="34" charset="0"/>
                        </a:rPr>
                        <a:t> metering of customers</a:t>
                      </a:r>
                    </a:p>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Lack of Cost-reflective Tariffs</a:t>
                      </a:r>
                    </a:p>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Poor customer Care</a:t>
                      </a:r>
                      <a:r>
                        <a:rPr lang="en-GB" sz="1200" b="1" baseline="0" dirty="0">
                          <a:solidFill>
                            <a:schemeClr val="tx1"/>
                          </a:solidFill>
                          <a:latin typeface="Corbel" panose="020B0503020204020204" pitchFamily="34" charset="0"/>
                        </a:rPr>
                        <a:t> and </a:t>
                      </a:r>
                      <a:r>
                        <a:rPr lang="en-GB" sz="1200" b="1" dirty="0">
                          <a:solidFill>
                            <a:schemeClr val="tx1"/>
                          </a:solidFill>
                          <a:latin typeface="Corbel" panose="020B0503020204020204" pitchFamily="34" charset="0"/>
                        </a:rPr>
                        <a:t>information/records</a:t>
                      </a:r>
                    </a:p>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T/D Interface issues</a:t>
                      </a:r>
                    </a:p>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Customer Apathy to bills settlement Bills</a:t>
                      </a:r>
                    </a:p>
                    <a:p>
                      <a:pPr marL="171450" indent="-171450">
                        <a:buFont typeface="Arial" panose="020B0604020202020204" pitchFamily="34" charset="0"/>
                        <a:buChar char="•"/>
                        <a:tabLst/>
                      </a:pPr>
                      <a:r>
                        <a:rPr lang="en-GB" sz="1200" b="1" dirty="0">
                          <a:solidFill>
                            <a:schemeClr val="tx1"/>
                          </a:solidFill>
                          <a:latin typeface="Corbel" panose="020B0503020204020204" pitchFamily="34" charset="0"/>
                        </a:rPr>
                        <a:t>Non-Settlement  of MDA Debts</a:t>
                      </a:r>
                    </a:p>
                  </a:txBody>
                  <a:tcPr marT="45714" marB="45714">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B29A"/>
                    </a:solidFill>
                  </a:tcPr>
                </a:tc>
                <a:extLst>
                  <a:ext uri="{0D108BD9-81ED-4DB2-BD59-A6C34878D82A}">
                    <a16:rowId xmlns:a16="http://schemas.microsoft.com/office/drawing/2014/main" val="2037123779"/>
                  </a:ext>
                </a:extLst>
              </a:tr>
            </a:tbl>
          </a:graphicData>
        </a:graphic>
      </p:graphicFrame>
    </p:spTree>
    <p:extLst>
      <p:ext uri="{BB962C8B-B14F-4D97-AF65-F5344CB8AC3E}">
        <p14:creationId xmlns:p14="http://schemas.microsoft.com/office/powerpoint/2010/main" val="257328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06106" y="890220"/>
            <a:ext cx="9540814" cy="806954"/>
          </a:xfrm>
          <a:noFill/>
        </p:spPr>
        <p:txBody>
          <a:bodyPr vert="horz" lIns="91440" tIns="45720" rIns="91440" bIns="45720" rtlCol="0" anchor="ctr">
            <a:noAutofit/>
          </a:bodyPr>
          <a:lstStyle/>
          <a:p>
            <a:r>
              <a:rPr lang="en-US" sz="2800" b="1" dirty="0"/>
              <a:t>Key Regulatory Interventions</a:t>
            </a:r>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1319841" y="1864995"/>
            <a:ext cx="9511643" cy="4261485"/>
          </a:xfrm>
          <a:noFill/>
          <a:ln w="6350">
            <a:noFill/>
          </a:ln>
        </p:spPr>
        <p:txBody>
          <a:bodyPr>
            <a:noAutofit/>
          </a:bodyPr>
          <a:lstStyle/>
          <a:p>
            <a:pPr marL="190500" lvl="0" indent="-190500" algn="just">
              <a:lnSpc>
                <a:spcPct val="100000"/>
              </a:lnSpc>
              <a:buFont typeface="+mj-lt"/>
              <a:buAutoNum type="arabicPeriod"/>
            </a:pPr>
            <a:r>
              <a:rPr lang="en-US" sz="1200" b="1" dirty="0">
                <a:latin typeface="Gill Sans MT" panose="020B0502020104020203" pitchFamily="34" charset="0"/>
              </a:rPr>
              <a:t>Meter Assets Providers (MAP) Regulation</a:t>
            </a:r>
            <a:r>
              <a:rPr lang="en-US" sz="1200" dirty="0">
                <a:latin typeface="Gill Sans MT" panose="020B0502020104020203" pitchFamily="34" charset="0"/>
              </a:rPr>
              <a:t>: The MAP Regulation targets investments from third parties to earnestly bridge the metering gap and ensure metering of all customers within 3 years. There are huge opportunities for investments and other project development support.</a:t>
            </a:r>
            <a:endParaRPr lang="en-NG" sz="1200" dirty="0">
              <a:latin typeface="Gill Sans MT" panose="020B0502020104020203" pitchFamily="34" charset="0"/>
            </a:endParaRPr>
          </a:p>
          <a:p>
            <a:pPr marL="190500" lvl="0" indent="-190500" algn="just">
              <a:lnSpc>
                <a:spcPct val="100000"/>
              </a:lnSpc>
              <a:buFont typeface="+mj-lt"/>
              <a:buAutoNum type="arabicPeriod"/>
            </a:pPr>
            <a:r>
              <a:rPr lang="en-US" sz="1200" b="1" dirty="0">
                <a:latin typeface="Gill Sans MT" panose="020B0502020104020203" pitchFamily="34" charset="0"/>
              </a:rPr>
              <a:t>Design and Procurement of Customer Complaint Management System (CCMS):</a:t>
            </a:r>
            <a:r>
              <a:rPr lang="en-GB" sz="1200" b="1" dirty="0">
                <a:latin typeface="Gill Sans MT" panose="020B0502020104020203" pitchFamily="34" charset="0"/>
              </a:rPr>
              <a:t> </a:t>
            </a:r>
            <a:r>
              <a:rPr lang="en-US" sz="1200" dirty="0">
                <a:latin typeface="Gill Sans MT" panose="020B0502020104020203" pitchFamily="34" charset="0"/>
              </a:rPr>
              <a:t>The CCMS is an industry-wide software that will monitor, track and document customer complaint handling. </a:t>
            </a:r>
            <a:endParaRPr lang="en-NG" sz="1200" dirty="0">
              <a:latin typeface="Gill Sans MT" panose="020B0502020104020203" pitchFamily="34" charset="0"/>
            </a:endParaRPr>
          </a:p>
          <a:p>
            <a:pPr marL="190500" lvl="0" indent="-190500" algn="just">
              <a:lnSpc>
                <a:spcPct val="100000"/>
              </a:lnSpc>
              <a:buFont typeface="+mj-lt"/>
              <a:buAutoNum type="arabicPeriod"/>
            </a:pPr>
            <a:r>
              <a:rPr lang="en-US" sz="1200" b="1" dirty="0">
                <a:latin typeface="Gill Sans MT" panose="020B0502020104020203" pitchFamily="34" charset="0"/>
              </a:rPr>
              <a:t>Eligible Customer Regulation</a:t>
            </a:r>
            <a:r>
              <a:rPr lang="en-US" sz="1200" dirty="0">
                <a:latin typeface="Gill Sans MT" panose="020B0502020104020203" pitchFamily="34" charset="0"/>
              </a:rPr>
              <a:t>: This regulation creates an opportunity for large customers (2MWh/h) to procure electricity directly with licensed generation companies through a framework that provides open access to transmission and distribution networks as a precursor to full retail competition.</a:t>
            </a:r>
            <a:endParaRPr lang="en-NG" sz="1200" dirty="0">
              <a:latin typeface="Gill Sans MT" panose="020B0502020104020203" pitchFamily="34" charset="0"/>
            </a:endParaRPr>
          </a:p>
          <a:p>
            <a:pPr marL="190500" lvl="0" indent="-190500" algn="just">
              <a:lnSpc>
                <a:spcPct val="100000"/>
              </a:lnSpc>
              <a:buFont typeface="+mj-lt"/>
              <a:buAutoNum type="arabicPeriod"/>
            </a:pPr>
            <a:r>
              <a:rPr lang="en-US" sz="1200" b="1" dirty="0">
                <a:latin typeface="Gill Sans MT" panose="020B0502020104020203" pitchFamily="34" charset="0"/>
              </a:rPr>
              <a:t>Implementation of Power Sector Recovery Programme (PSRP): </a:t>
            </a:r>
            <a:r>
              <a:rPr lang="en-US" sz="1200" dirty="0">
                <a:latin typeface="Gill Sans MT" panose="020B0502020104020203" pitchFamily="34" charset="0"/>
              </a:rPr>
              <a:t>The PSRP is Federal Government of Nigeria’s Policy that provides a detailed action plan with clear tasks and time frames for the various stakeholders to implement in order to strengthen the sector’s institutional framework, increase transparency and restore confidence in the sector.</a:t>
            </a:r>
            <a:endParaRPr lang="en-NG" sz="1200" dirty="0">
              <a:latin typeface="Gill Sans MT" panose="020B0502020104020203" pitchFamily="34" charset="0"/>
            </a:endParaRPr>
          </a:p>
          <a:p>
            <a:pPr marL="190500" lvl="0" indent="-190500" algn="just">
              <a:lnSpc>
                <a:spcPct val="100000"/>
              </a:lnSpc>
              <a:buFont typeface="+mj-lt"/>
              <a:buAutoNum type="arabicPeriod"/>
            </a:pPr>
            <a:r>
              <a:rPr lang="en-US" sz="1200" b="1" dirty="0">
                <a:latin typeface="Gill Sans MT" panose="020B0502020104020203" pitchFamily="34" charset="0"/>
              </a:rPr>
              <a:t>Mini-Grid Regulation: This</a:t>
            </a:r>
            <a:r>
              <a:rPr lang="en-US" sz="1200" dirty="0">
                <a:latin typeface="Gill Sans MT" panose="020B0502020104020203" pitchFamily="34" charset="0"/>
              </a:rPr>
              <a:t> regulation seeks to improve access (less than 1MW) to quality supply in unserved and underserved areas, using a simplified tariff methodology;</a:t>
            </a:r>
            <a:endParaRPr lang="en-NG" sz="1200" dirty="0">
              <a:latin typeface="Gill Sans MT" panose="020B0502020104020203" pitchFamily="34" charset="0"/>
            </a:endParaRPr>
          </a:p>
          <a:p>
            <a:pPr marL="190500" lvl="0" indent="-190500" algn="just">
              <a:lnSpc>
                <a:spcPct val="100000"/>
              </a:lnSpc>
              <a:buFont typeface="+mj-lt"/>
              <a:buAutoNum type="arabicPeriod"/>
            </a:pPr>
            <a:r>
              <a:rPr lang="en-US" sz="1200" b="1" dirty="0">
                <a:latin typeface="Gill Sans MT" panose="020B0502020104020203" pitchFamily="34" charset="0"/>
              </a:rPr>
              <a:t>Embedded Generation Regulation: </a:t>
            </a:r>
            <a:r>
              <a:rPr lang="en-US" sz="1200" dirty="0">
                <a:latin typeface="Gill Sans MT" panose="020B0502020104020203" pitchFamily="34" charset="0"/>
              </a:rPr>
              <a:t>This regulation provides for Independent Power Generators to supply directly at the distribution Voltage level near the power consumption (Load) centers.</a:t>
            </a:r>
            <a:endParaRPr lang="en-NG" sz="1200" dirty="0">
              <a:latin typeface="Gill Sans MT" panose="020B0502020104020203" pitchFamily="34" charset="0"/>
            </a:endParaRPr>
          </a:p>
          <a:p>
            <a:pPr marL="190500" indent="-190500" algn="just">
              <a:lnSpc>
                <a:spcPct val="100000"/>
              </a:lnSpc>
              <a:buFont typeface="+mj-lt"/>
              <a:buAutoNum type="arabicPeriod"/>
            </a:pPr>
            <a:r>
              <a:rPr lang="en-US" sz="1200" b="1" dirty="0">
                <a:latin typeface="Gill Sans MT" panose="020B0502020104020203" pitchFamily="34" charset="0"/>
              </a:rPr>
              <a:t>Distribution Franchising Regulation:</a:t>
            </a:r>
            <a:r>
              <a:rPr lang="en-US" sz="1200" dirty="0">
                <a:latin typeface="Gill Sans MT" panose="020B0502020104020203" pitchFamily="34" charset="0"/>
              </a:rPr>
              <a:t> In view of the need to open up the distribution sector for desired investment, this regulation provides the framework for </a:t>
            </a:r>
            <a:r>
              <a:rPr lang="en-US" sz="1200" dirty="0" err="1">
                <a:latin typeface="Gill Sans MT" panose="020B0502020104020203" pitchFamily="34" charset="0"/>
              </a:rPr>
              <a:t>DisCos</a:t>
            </a:r>
            <a:r>
              <a:rPr lang="en-US" sz="1200" dirty="0">
                <a:latin typeface="Gill Sans MT" panose="020B0502020104020203" pitchFamily="34" charset="0"/>
              </a:rPr>
              <a:t> to </a:t>
            </a:r>
            <a:r>
              <a:rPr lang="en-US" sz="1200" dirty="0" err="1">
                <a:latin typeface="Gill Sans MT" panose="020B0502020104020203" pitchFamily="34" charset="0"/>
              </a:rPr>
              <a:t>authorise</a:t>
            </a:r>
            <a:r>
              <a:rPr lang="en-US" sz="1200" dirty="0">
                <a:latin typeface="Gill Sans MT" panose="020B0502020104020203" pitchFamily="34" charset="0"/>
              </a:rPr>
              <a:t> third parties to provide electric distribution utility services on its behalf in a particular area/function</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18</a:t>
            </a:fld>
            <a:endParaRPr lang="en-US" sz="2000" dirty="0">
              <a:solidFill>
                <a:schemeClr val="bg2"/>
              </a:solidFill>
            </a:endParaRPr>
          </a:p>
        </p:txBody>
      </p:sp>
    </p:spTree>
    <p:extLst>
      <p:ext uri="{BB962C8B-B14F-4D97-AF65-F5344CB8AC3E}">
        <p14:creationId xmlns:p14="http://schemas.microsoft.com/office/powerpoint/2010/main" val="341053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259456" y="890220"/>
            <a:ext cx="8869123" cy="806954"/>
          </a:xfrm>
          <a:noFill/>
        </p:spPr>
        <p:txBody>
          <a:bodyPr vert="horz" lIns="91440" tIns="45720" rIns="91440" bIns="45720" rtlCol="0" anchor="ctr">
            <a:noAutofit/>
          </a:bodyPr>
          <a:lstStyle/>
          <a:p>
            <a:r>
              <a:rPr lang="en-US" sz="2800" b="1" dirty="0"/>
              <a:t>Key Regulatory Interventions</a:t>
            </a:r>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1259456" y="2047875"/>
            <a:ext cx="9929003" cy="3645559"/>
          </a:xfrm>
          <a:noFill/>
          <a:ln w="6350">
            <a:noFill/>
          </a:ln>
        </p:spPr>
        <p:txBody>
          <a:bodyPr>
            <a:noAutofit/>
          </a:bodyPr>
          <a:lstStyle/>
          <a:p>
            <a:pPr marL="0" lvl="0" indent="0" algn="just">
              <a:lnSpc>
                <a:spcPct val="100000"/>
              </a:lnSpc>
              <a:buNone/>
            </a:pPr>
            <a:r>
              <a:rPr lang="en-US" sz="1700" b="1" dirty="0">
                <a:solidFill>
                  <a:srgbClr val="C00000"/>
                </a:solidFill>
                <a:latin typeface="Gill Sans MT" panose="020B0502020104020203" pitchFamily="34" charset="0"/>
              </a:rPr>
              <a:t>8</a:t>
            </a:r>
            <a:r>
              <a:rPr lang="en-US" sz="1300" b="1" dirty="0">
                <a:solidFill>
                  <a:srgbClr val="C00000"/>
                </a:solidFill>
                <a:latin typeface="Gill Sans MT" panose="020B0502020104020203" pitchFamily="34" charset="0"/>
              </a:rPr>
              <a:t>.  </a:t>
            </a:r>
            <a:r>
              <a:rPr lang="en-US" sz="1300" b="1" dirty="0">
                <a:latin typeface="Gill Sans MT" panose="020B0502020104020203" pitchFamily="34" charset="0"/>
              </a:rPr>
              <a:t>Technical Codes and Standards</a:t>
            </a:r>
            <a:r>
              <a:rPr lang="en-US" sz="1300" dirty="0">
                <a:latin typeface="Gill Sans MT" panose="020B0502020104020203" pitchFamily="34" charset="0"/>
              </a:rPr>
              <a:t>:</a:t>
            </a:r>
            <a:endParaRPr lang="en-NG" sz="1300" dirty="0">
              <a:latin typeface="Gill Sans MT" panose="020B0502020104020203" pitchFamily="34" charset="0"/>
            </a:endParaRPr>
          </a:p>
          <a:p>
            <a:pPr marL="266700" lvl="1" indent="-198438" algn="just">
              <a:lnSpc>
                <a:spcPct val="150000"/>
              </a:lnSpc>
              <a:buFont typeface="+mj-lt"/>
              <a:buAutoNum type="alphaLcPeriod"/>
            </a:pPr>
            <a:r>
              <a:rPr lang="en-GB" sz="1300" b="1" dirty="0">
                <a:latin typeface="Gill Sans MT" panose="020B0502020104020203" pitchFamily="34" charset="0"/>
              </a:rPr>
              <a:t>Grid Code:</a:t>
            </a:r>
            <a:r>
              <a:rPr lang="en-GB" sz="1300" dirty="0">
                <a:latin typeface="Gill Sans MT" panose="020B0502020104020203" pitchFamily="34" charset="0"/>
              </a:rPr>
              <a:t> Grid Code that contains the day to day operating procedures and principles governing the development, maintenance and operations of an effective, well coordinated and economic transmission system for the electricity sector in Nigeria. </a:t>
            </a:r>
            <a:endParaRPr lang="en-NG" sz="1300" dirty="0">
              <a:latin typeface="Gill Sans MT" panose="020B0502020104020203" pitchFamily="34" charset="0"/>
            </a:endParaRPr>
          </a:p>
          <a:p>
            <a:pPr marL="266700" lvl="1" indent="-198438" algn="just">
              <a:lnSpc>
                <a:spcPct val="150000"/>
              </a:lnSpc>
              <a:buFont typeface="+mj-lt"/>
              <a:buAutoNum type="alphaLcPeriod"/>
            </a:pPr>
            <a:r>
              <a:rPr lang="en-GB" sz="1300" b="1" dirty="0">
                <a:latin typeface="Gill Sans MT" panose="020B0502020104020203" pitchFamily="34" charset="0"/>
              </a:rPr>
              <a:t>Distribution Code: </a:t>
            </a:r>
            <a:r>
              <a:rPr lang="en-GB" sz="1300" dirty="0">
                <a:latin typeface="Gill Sans MT" panose="020B0502020104020203" pitchFamily="34" charset="0"/>
              </a:rPr>
              <a:t>It contains the day to day operating procedures and principles governing the development, operation and maintenance of an effective and well coordinated and economic distribution system.  </a:t>
            </a:r>
            <a:endParaRPr lang="en-NG" sz="1300" dirty="0">
              <a:latin typeface="Gill Sans MT" panose="020B0502020104020203" pitchFamily="34" charset="0"/>
            </a:endParaRPr>
          </a:p>
          <a:p>
            <a:pPr marL="266700" lvl="1" indent="-198438" algn="just">
              <a:lnSpc>
                <a:spcPct val="150000"/>
              </a:lnSpc>
              <a:buFont typeface="+mj-lt"/>
              <a:buAutoNum type="alphaLcPeriod"/>
            </a:pPr>
            <a:r>
              <a:rPr lang="en-GB" sz="1300" b="1" dirty="0">
                <a:latin typeface="Gill Sans MT" panose="020B0502020104020203" pitchFamily="34" charset="0"/>
              </a:rPr>
              <a:t>Metering Code: </a:t>
            </a:r>
            <a:r>
              <a:rPr lang="en-GB" sz="1300" dirty="0">
                <a:latin typeface="Gill Sans MT" panose="020B0502020104020203" pitchFamily="34" charset="0"/>
              </a:rPr>
              <a:t>It contains the day to day operating procedures and standards to</a:t>
            </a:r>
            <a:r>
              <a:rPr lang="en-GB" sz="1300" b="1" dirty="0">
                <a:latin typeface="Gill Sans MT" panose="020B0502020104020203" pitchFamily="34" charset="0"/>
              </a:rPr>
              <a:t> </a:t>
            </a:r>
            <a:r>
              <a:rPr lang="en-GB" sz="1300" dirty="0">
                <a:latin typeface="Gill Sans MT" panose="020B0502020104020203" pitchFamily="34" charset="0"/>
              </a:rPr>
              <a:t>ensure that modern accurate metering systems with reliable communication facilities are deployed across the industry’s production and supply chains to measure and record energy production and utilization. </a:t>
            </a:r>
            <a:endParaRPr lang="en-NG" sz="1300" dirty="0">
              <a:latin typeface="Gill Sans MT" panose="020B0502020104020203" pitchFamily="34" charset="0"/>
            </a:endParaRPr>
          </a:p>
          <a:p>
            <a:pPr marL="266700" lvl="1" indent="-198438" algn="just">
              <a:lnSpc>
                <a:spcPct val="150000"/>
              </a:lnSpc>
              <a:buFont typeface="+mj-lt"/>
              <a:buAutoNum type="alphaLcPeriod"/>
            </a:pPr>
            <a:r>
              <a:rPr lang="en-GB" sz="1300" b="1" dirty="0">
                <a:latin typeface="Gill Sans MT" panose="020B0502020104020203" pitchFamily="34" charset="0"/>
              </a:rPr>
              <a:t>Construction Standards: </a:t>
            </a:r>
            <a:r>
              <a:rPr lang="en-GB" sz="1300" dirty="0">
                <a:latin typeface="Gill Sans MT" panose="020B0502020104020203" pitchFamily="34" charset="0"/>
              </a:rPr>
              <a:t>The Commission has reviewed the review of CAP 106 Regulations and replaced with the construction standards that cut across generation, transmission and distribution known as Nigerian Electricity Supply and Installation Standards (NESIS) Regulations. </a:t>
            </a:r>
            <a:endParaRPr lang="en-NG" sz="1300" dirty="0">
              <a:latin typeface="Gill Sans MT" panose="020B0502020104020203" pitchFamily="34" charset="0"/>
            </a:endParaRPr>
          </a:p>
          <a:p>
            <a:pPr marL="266700" lvl="1" indent="-198438" algn="just">
              <a:lnSpc>
                <a:spcPct val="150000"/>
              </a:lnSpc>
              <a:buFont typeface="+mj-lt"/>
              <a:buAutoNum type="alphaLcPeriod"/>
            </a:pPr>
            <a:r>
              <a:rPr lang="en-GB" sz="1300" b="1" dirty="0">
                <a:latin typeface="Gill Sans MT" panose="020B0502020104020203" pitchFamily="34" charset="0"/>
              </a:rPr>
              <a:t>Health &amp; Safety: </a:t>
            </a:r>
            <a:r>
              <a:rPr lang="en-GB" sz="1300" dirty="0">
                <a:latin typeface="Gill Sans MT" panose="020B0502020104020203" pitchFamily="34" charset="0"/>
              </a:rPr>
              <a:t>Safety in the electricity sector is the responsibility of every one that produces, transports, supply and uses electricity. Every operator and user of electricity needs to handle electricity in such a way that the safety of persons and equipment is ensured. </a:t>
            </a:r>
            <a:endParaRPr lang="en-NG" sz="1300" dirty="0">
              <a:latin typeface="Gill Sans MT" panose="020B0502020104020203" pitchFamily="34" charset="0"/>
            </a:endParaRP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19</a:t>
            </a:fld>
            <a:endParaRPr lang="en-US" sz="2000" dirty="0">
              <a:solidFill>
                <a:schemeClr val="bg2"/>
              </a:solidFill>
            </a:endParaRPr>
          </a:p>
        </p:txBody>
      </p:sp>
    </p:spTree>
    <p:extLst>
      <p:ext uri="{BB962C8B-B14F-4D97-AF65-F5344CB8AC3E}">
        <p14:creationId xmlns:p14="http://schemas.microsoft.com/office/powerpoint/2010/main" val="415033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66490" y="707943"/>
            <a:ext cx="9480430" cy="549861"/>
          </a:xfrm>
          <a:noFill/>
        </p:spPr>
        <p:txBody>
          <a:bodyPr>
            <a:normAutofit fontScale="90000"/>
          </a:bodyPr>
          <a:lstStyle/>
          <a:p>
            <a:r>
              <a:rPr lang="en-GB" sz="4000" b="1" dirty="0"/>
              <a:t>Outline</a:t>
            </a:r>
            <a:endParaRPr lang="en-NG" sz="4000" b="1" dirty="0"/>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1314944" y="1879451"/>
            <a:ext cx="9783521" cy="4102759"/>
          </a:xfrm>
          <a:noFill/>
          <a:ln w="6350">
            <a:noFill/>
          </a:ln>
        </p:spPr>
        <p:txBody>
          <a:bodyPr>
            <a:noAutofit/>
          </a:bodyPr>
          <a:lstStyle/>
          <a:p>
            <a:pPr lvl="0" defTabSz="457200">
              <a:lnSpc>
                <a:spcPct val="150000"/>
              </a:lnSpc>
              <a:spcBef>
                <a:spcPts val="0"/>
              </a:spcBef>
              <a:buFont typeface="Wingdings" panose="05000000000000000000" pitchFamily="2" charset="2"/>
              <a:buChar char="q"/>
            </a:pPr>
            <a:r>
              <a:rPr lang="en-GB" sz="1200" b="1" dirty="0">
                <a:solidFill>
                  <a:prstClr val="black"/>
                </a:solidFill>
              </a:rPr>
              <a:t>Introduction</a:t>
            </a:r>
          </a:p>
          <a:p>
            <a:pPr lvl="0" defTabSz="457200">
              <a:lnSpc>
                <a:spcPct val="150000"/>
              </a:lnSpc>
              <a:spcBef>
                <a:spcPts val="0"/>
              </a:spcBef>
              <a:buFont typeface="Wingdings" panose="05000000000000000000" pitchFamily="2" charset="2"/>
              <a:buChar char="q"/>
            </a:pPr>
            <a:r>
              <a:rPr lang="en-GB" sz="1200" b="1" dirty="0">
                <a:solidFill>
                  <a:prstClr val="black"/>
                </a:solidFill>
              </a:rPr>
              <a:t>Who we are</a:t>
            </a:r>
          </a:p>
          <a:p>
            <a:pPr lvl="0" defTabSz="457200">
              <a:lnSpc>
                <a:spcPct val="150000"/>
              </a:lnSpc>
              <a:spcBef>
                <a:spcPts val="0"/>
              </a:spcBef>
              <a:buFont typeface="Wingdings" panose="05000000000000000000" pitchFamily="2" charset="2"/>
              <a:buChar char="q"/>
            </a:pPr>
            <a:r>
              <a:rPr lang="en-GB" sz="1200" b="1" dirty="0">
                <a:solidFill>
                  <a:prstClr val="black"/>
                </a:solidFill>
              </a:rPr>
              <a:t>What we do</a:t>
            </a:r>
          </a:p>
          <a:p>
            <a:pPr lvl="0" defTabSz="457200">
              <a:lnSpc>
                <a:spcPct val="150000"/>
              </a:lnSpc>
              <a:spcBef>
                <a:spcPts val="0"/>
              </a:spcBef>
              <a:buFont typeface="Wingdings" panose="05000000000000000000" pitchFamily="2" charset="2"/>
              <a:buChar char="q"/>
            </a:pPr>
            <a:r>
              <a:rPr lang="en-GB" sz="1200" b="1" dirty="0">
                <a:solidFill>
                  <a:prstClr val="black"/>
                </a:solidFill>
              </a:rPr>
              <a:t>Where are we</a:t>
            </a:r>
          </a:p>
          <a:p>
            <a:pPr lvl="1" defTabSz="457200">
              <a:lnSpc>
                <a:spcPct val="150000"/>
              </a:lnSpc>
              <a:spcBef>
                <a:spcPts val="0"/>
              </a:spcBef>
              <a:buFont typeface="Wingdings" panose="05000000000000000000" pitchFamily="2" charset="2"/>
              <a:buChar char="q"/>
            </a:pPr>
            <a:r>
              <a:rPr lang="en-GB" sz="1200" b="1" dirty="0">
                <a:solidFill>
                  <a:prstClr val="black"/>
                </a:solidFill>
              </a:rPr>
              <a:t>Economic Outlook</a:t>
            </a:r>
          </a:p>
          <a:p>
            <a:pPr lvl="1" defTabSz="457200">
              <a:lnSpc>
                <a:spcPct val="150000"/>
              </a:lnSpc>
              <a:spcBef>
                <a:spcPts val="0"/>
              </a:spcBef>
              <a:buFont typeface="Wingdings" panose="05000000000000000000" pitchFamily="2" charset="2"/>
              <a:buChar char="q"/>
            </a:pPr>
            <a:r>
              <a:rPr lang="en-GB" sz="1200" b="1">
                <a:solidFill>
                  <a:prstClr val="black"/>
                </a:solidFill>
              </a:rPr>
              <a:t>Electricity Outlook</a:t>
            </a:r>
            <a:endParaRPr lang="en-GB" sz="1200" b="1" dirty="0">
              <a:solidFill>
                <a:prstClr val="black"/>
              </a:solidFill>
            </a:endParaRPr>
          </a:p>
          <a:p>
            <a:pPr lvl="0" defTabSz="457200">
              <a:lnSpc>
                <a:spcPct val="150000"/>
              </a:lnSpc>
              <a:spcBef>
                <a:spcPts val="0"/>
              </a:spcBef>
              <a:buFont typeface="Wingdings" panose="05000000000000000000" pitchFamily="2" charset="2"/>
              <a:buChar char="q"/>
            </a:pPr>
            <a:r>
              <a:rPr lang="en-GB" sz="1200" b="1" dirty="0">
                <a:solidFill>
                  <a:prstClr val="black"/>
                </a:solidFill>
              </a:rPr>
              <a:t>Highlight on the Power sector Reform</a:t>
            </a:r>
          </a:p>
          <a:p>
            <a:pPr lvl="1" defTabSz="457200">
              <a:lnSpc>
                <a:spcPct val="150000"/>
              </a:lnSpc>
              <a:spcBef>
                <a:spcPts val="0"/>
              </a:spcBef>
              <a:buFont typeface="Wingdings" panose="05000000000000000000" pitchFamily="2" charset="2"/>
              <a:buChar char="q"/>
            </a:pPr>
            <a:r>
              <a:rPr lang="en-GB" sz="1200" b="1" dirty="0">
                <a:solidFill>
                  <a:prstClr val="black"/>
                </a:solidFill>
              </a:rPr>
              <a:t>Market Development Stages</a:t>
            </a:r>
          </a:p>
          <a:p>
            <a:pPr lvl="1" defTabSz="457200">
              <a:lnSpc>
                <a:spcPct val="150000"/>
              </a:lnSpc>
              <a:spcBef>
                <a:spcPts val="0"/>
              </a:spcBef>
              <a:buFont typeface="Wingdings" panose="05000000000000000000" pitchFamily="2" charset="2"/>
              <a:buChar char="q"/>
            </a:pPr>
            <a:r>
              <a:rPr lang="en-GB" sz="1200" b="1" dirty="0">
                <a:solidFill>
                  <a:prstClr val="black"/>
                </a:solidFill>
              </a:rPr>
              <a:t>Current Technical State of the Power Sector</a:t>
            </a:r>
          </a:p>
          <a:p>
            <a:pPr lvl="0" defTabSz="457200">
              <a:lnSpc>
                <a:spcPct val="150000"/>
              </a:lnSpc>
              <a:spcBef>
                <a:spcPts val="0"/>
              </a:spcBef>
              <a:buFont typeface="Wingdings" panose="05000000000000000000" pitchFamily="2" charset="2"/>
              <a:buChar char="q"/>
            </a:pPr>
            <a:r>
              <a:rPr lang="en-GB" sz="1200" b="1" dirty="0">
                <a:solidFill>
                  <a:prstClr val="black"/>
                </a:solidFill>
              </a:rPr>
              <a:t>The Big Idea: Front Burner Issues in Nigeria Electricity Supply Industry (NESI)</a:t>
            </a:r>
          </a:p>
          <a:p>
            <a:pPr lvl="0" defTabSz="457200">
              <a:lnSpc>
                <a:spcPct val="150000"/>
              </a:lnSpc>
              <a:spcBef>
                <a:spcPts val="0"/>
              </a:spcBef>
              <a:buFont typeface="Wingdings" panose="05000000000000000000" pitchFamily="2" charset="2"/>
              <a:buChar char="q"/>
            </a:pPr>
            <a:r>
              <a:rPr lang="en-GB" sz="1200" b="1" dirty="0">
                <a:solidFill>
                  <a:prstClr val="black"/>
                </a:solidFill>
              </a:rPr>
              <a:t>Nigeria’s Energy Statistics</a:t>
            </a:r>
          </a:p>
          <a:p>
            <a:pPr lvl="0" defTabSz="457200">
              <a:lnSpc>
                <a:spcPct val="150000"/>
              </a:lnSpc>
              <a:spcBef>
                <a:spcPts val="0"/>
              </a:spcBef>
              <a:buFont typeface="Wingdings" panose="05000000000000000000" pitchFamily="2" charset="2"/>
              <a:buChar char="q"/>
            </a:pPr>
            <a:r>
              <a:rPr lang="en-GB" sz="1200" b="1" dirty="0">
                <a:solidFill>
                  <a:prstClr val="black"/>
                </a:solidFill>
              </a:rPr>
              <a:t>Regulatory interventions to Sector Challenges</a:t>
            </a:r>
          </a:p>
          <a:p>
            <a:pPr lvl="0" defTabSz="457200">
              <a:lnSpc>
                <a:spcPct val="150000"/>
              </a:lnSpc>
              <a:spcBef>
                <a:spcPts val="0"/>
              </a:spcBef>
              <a:buFont typeface="Wingdings" panose="05000000000000000000" pitchFamily="2" charset="2"/>
              <a:buChar char="q"/>
            </a:pPr>
            <a:r>
              <a:rPr lang="en-GB" sz="1200" b="1" dirty="0">
                <a:solidFill>
                  <a:prstClr val="black"/>
                </a:solidFill>
              </a:rPr>
              <a:t>NERC Minor Review and Minimum Remittance Order</a:t>
            </a:r>
          </a:p>
          <a:p>
            <a:pPr lvl="0" defTabSz="457200">
              <a:lnSpc>
                <a:spcPct val="150000"/>
              </a:lnSpc>
              <a:spcBef>
                <a:spcPts val="0"/>
              </a:spcBef>
              <a:buFont typeface="Wingdings" panose="05000000000000000000" pitchFamily="2" charset="2"/>
              <a:buChar char="q"/>
            </a:pPr>
            <a:r>
              <a:rPr lang="en-US" sz="1200" b="1" dirty="0">
                <a:solidFill>
                  <a:prstClr val="black"/>
                </a:solidFill>
              </a:rPr>
              <a:t>Where are we headed? Next phase of the reform</a:t>
            </a:r>
            <a:endParaRPr lang="en-GB" sz="1200" b="1" dirty="0">
              <a:solidFill>
                <a:prstClr val="black"/>
              </a:solidFill>
            </a:endParaRPr>
          </a:p>
          <a:p>
            <a:pPr lvl="0" defTabSz="457200">
              <a:lnSpc>
                <a:spcPct val="150000"/>
              </a:lnSpc>
              <a:spcBef>
                <a:spcPts val="0"/>
              </a:spcBef>
              <a:buFont typeface="Wingdings" panose="05000000000000000000" pitchFamily="2" charset="2"/>
              <a:buChar char="q"/>
            </a:pPr>
            <a:r>
              <a:rPr lang="en-GB" sz="1200" b="1" dirty="0">
                <a:solidFill>
                  <a:prstClr val="black"/>
                </a:solidFill>
              </a:rPr>
              <a:t>Conclusion</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482648" y="6321945"/>
            <a:ext cx="364293" cy="202679"/>
          </a:xfrm>
        </p:spPr>
        <p:txBody>
          <a:bodyPr/>
          <a:lstStyle/>
          <a:p>
            <a:fld id="{6D22F896-40B5-4ADD-8801-0D06FADFA095}" type="slidenum">
              <a:rPr lang="en-US" sz="2000" smtClean="0">
                <a:solidFill>
                  <a:schemeClr val="bg2"/>
                </a:solidFill>
              </a:rPr>
              <a:t>2</a:t>
            </a:fld>
            <a:endParaRPr lang="en-US" sz="2000" dirty="0">
              <a:solidFill>
                <a:schemeClr val="bg2"/>
              </a:solidFill>
            </a:endParaRPr>
          </a:p>
        </p:txBody>
      </p:sp>
    </p:spTree>
    <p:extLst>
      <p:ext uri="{BB962C8B-B14F-4D97-AF65-F5344CB8AC3E}">
        <p14:creationId xmlns:p14="http://schemas.microsoft.com/office/powerpoint/2010/main" val="1353630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776" y="458251"/>
            <a:ext cx="9603275" cy="1049235"/>
          </a:xfrm>
        </p:spPr>
        <p:txBody>
          <a:bodyPr/>
          <a:lstStyle/>
          <a:p>
            <a:r>
              <a:rPr lang="en-GB" b="1" dirty="0"/>
              <a:t>2019 MINOR REVIEW ORDER     </a:t>
            </a:r>
            <a:br>
              <a:rPr lang="en-GB" b="1" dirty="0"/>
            </a:br>
            <a:r>
              <a:rPr lang="en-GB" b="1" dirty="0"/>
              <a:t>		OBJECTIVES</a:t>
            </a:r>
            <a:endParaRPr lang="en-US" b="1"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
        <p:nvSpPr>
          <p:cNvPr id="5" name="Content Placeholder 2">
            <a:extLst>
              <a:ext uri="{FF2B5EF4-FFF2-40B4-BE49-F238E27FC236}">
                <a16:creationId xmlns:a16="http://schemas.microsoft.com/office/drawing/2014/main" id="{DF717355-2A59-41A2-BD12-8DC562495EB1}"/>
              </a:ext>
            </a:extLst>
          </p:cNvPr>
          <p:cNvSpPr>
            <a:spLocks noGrp="1"/>
          </p:cNvSpPr>
          <p:nvPr>
            <p:ph idx="1"/>
          </p:nvPr>
        </p:nvSpPr>
        <p:spPr>
          <a:xfrm>
            <a:off x="141316" y="1820488"/>
            <a:ext cx="11978640" cy="4485986"/>
          </a:xfrm>
          <a:ln>
            <a:solidFill>
              <a:srgbClr val="00B050"/>
            </a:solidFill>
            <a:miter lim="800000"/>
            <a:headEnd/>
            <a:tailEnd/>
          </a:ln>
        </p:spPr>
        <p:txBody>
          <a:bodyPr>
            <a:normAutofit fontScale="92500" lnSpcReduction="10000"/>
          </a:bodyPr>
          <a:lstStyle/>
          <a:p>
            <a:pPr marL="117475" lvl="1" indent="0" algn="just">
              <a:spcAft>
                <a:spcPts val="600"/>
              </a:spcAft>
              <a:buNone/>
              <a:defRPr/>
            </a:pPr>
            <a:r>
              <a:rPr lang="en-US" altLang="en-US" dirty="0">
                <a:latin typeface="Tw Cen MT" panose="020B0602020104020603" pitchFamily="34" charset="0"/>
              </a:rPr>
              <a:t>The objectives of this Order are to:  </a:t>
            </a:r>
          </a:p>
          <a:p>
            <a:pPr marL="460375" lvl="1" indent="-342900" algn="just">
              <a:spcAft>
                <a:spcPts val="600"/>
              </a:spcAft>
              <a:buFont typeface="+mj-lt"/>
              <a:buAutoNum type="alphaLcPeriod"/>
              <a:defRPr/>
            </a:pPr>
            <a:r>
              <a:rPr lang="en-US" altLang="en-US" sz="1600" dirty="0">
                <a:latin typeface="Tw Cen MT" panose="020B0602020104020603" pitchFamily="34" charset="0"/>
              </a:rPr>
              <a:t>Reflect the impact of changes in the Minor Review variables for the period 2016 – 2018 to determine the cost-reflective tariffs for the relevant years. </a:t>
            </a:r>
          </a:p>
          <a:p>
            <a:pPr marL="460375" lvl="1" indent="-342900" algn="just">
              <a:spcAft>
                <a:spcPts val="600"/>
              </a:spcAft>
              <a:buFont typeface="+mj-lt"/>
              <a:buAutoNum type="alphaLcPeriod"/>
              <a:defRPr/>
            </a:pPr>
            <a:r>
              <a:rPr lang="en-US" altLang="en-US" sz="1600" dirty="0">
                <a:latin typeface="Tw Cen MT" panose="020B0602020104020603" pitchFamily="34" charset="0"/>
              </a:rPr>
              <a:t>Ascertain revenue shortfalls in view of the differential between cost-reflective tariffs and allowed tariffs in the Nigerian Electricity Supply Industry (“NESI”). </a:t>
            </a:r>
          </a:p>
          <a:p>
            <a:pPr marL="460375" lvl="1" indent="-342900" algn="just">
              <a:spcAft>
                <a:spcPts val="600"/>
              </a:spcAft>
              <a:buFont typeface="+mj-lt"/>
              <a:buAutoNum type="alphaLcPeriod"/>
              <a:defRPr/>
            </a:pPr>
            <a:r>
              <a:rPr lang="en-US" altLang="en-US" sz="1600" dirty="0">
                <a:latin typeface="Tw Cen MT" panose="020B0602020104020603" pitchFamily="34" charset="0"/>
              </a:rPr>
              <a:t>Determine and recognise the historical (2015 – 2018) tariff deficits pursuant to the objective of resolving the impairment of the financial records of DisCos arising as a consequence of the deficits. </a:t>
            </a:r>
          </a:p>
          <a:p>
            <a:pPr marL="460375" lvl="1" indent="-342900" algn="just">
              <a:spcAft>
                <a:spcPts val="600"/>
              </a:spcAft>
              <a:buFont typeface="+mj-lt"/>
              <a:buAutoNum type="alphaLcPeriod"/>
              <a:defRPr/>
            </a:pPr>
            <a:r>
              <a:rPr lang="en-US" altLang="en-US" sz="1600" dirty="0">
                <a:latin typeface="Tw Cen MT" panose="020B0602020104020603" pitchFamily="34" charset="0"/>
              </a:rPr>
              <a:t>Develop and implement a framework to manage future revenue shortfalls in the industry including a minimum market remittance requirement to account for differences between cost-reflective tariffs and allowed tariffs. </a:t>
            </a:r>
          </a:p>
          <a:p>
            <a:pPr marL="460375" lvl="1" indent="-342900" algn="just">
              <a:spcAft>
                <a:spcPts val="600"/>
              </a:spcAft>
              <a:buFont typeface="+mj-lt"/>
              <a:buAutoNum type="alphaLcPeriod"/>
              <a:defRPr/>
            </a:pPr>
            <a:r>
              <a:rPr lang="en-US" altLang="en-US" sz="1600" dirty="0">
                <a:latin typeface="Tw Cen MT" panose="020B0602020104020603" pitchFamily="34" charset="0"/>
              </a:rPr>
              <a:t>Establish the interim payment arrangements, reaffirm the payment securitisation requirement and flow of funds from DisCos to NBET and the MO. </a:t>
            </a:r>
          </a:p>
          <a:p>
            <a:pPr marL="460375" lvl="1" indent="-342900" algn="just">
              <a:spcAft>
                <a:spcPts val="600"/>
              </a:spcAft>
              <a:buFont typeface="+mj-lt"/>
              <a:buAutoNum type="alphaLcPeriod"/>
              <a:defRPr/>
            </a:pPr>
            <a:r>
              <a:rPr lang="en-US" altLang="en-US" sz="1600" dirty="0">
                <a:latin typeface="Tw Cen MT" panose="020B0602020104020603" pitchFamily="34" charset="0"/>
              </a:rPr>
              <a:t>Steer the market to gradual activation of market contracts in line with the requirements of the Transitional Electricity Market (“TEM”). </a:t>
            </a:r>
          </a:p>
          <a:p>
            <a:pPr marL="460375" lvl="1" indent="-342900" algn="just">
              <a:spcAft>
                <a:spcPts val="600"/>
              </a:spcAft>
              <a:buFont typeface="+mj-lt"/>
              <a:buAutoNum type="alphaLcPeriod"/>
              <a:defRPr/>
            </a:pPr>
            <a:r>
              <a:rPr lang="en-US" altLang="en-US" sz="1600" dirty="0">
                <a:latin typeface="Tw Cen MT" panose="020B0602020104020603" pitchFamily="34" charset="0"/>
              </a:rPr>
              <a:t>Reaffirm the obligation of core investors in DisCos under the Performance Agreement and Share Purchase Agreements executed with the Bureau of Public Enterprises (“BPE”). </a:t>
            </a:r>
            <a:endParaRPr lang="en-US" altLang="en-US" sz="1600" b="1" dirty="0">
              <a:latin typeface="Corbel" panose="020B0503020204020204" pitchFamily="34" charset="0"/>
            </a:endParaRPr>
          </a:p>
          <a:p>
            <a:pPr marL="574675" lvl="1" indent="-457200">
              <a:lnSpc>
                <a:spcPct val="150000"/>
              </a:lnSpc>
              <a:buFont typeface="Arial" panose="020B0604020202020204" pitchFamily="34" charset="0"/>
              <a:buAutoNum type="arabicPeriod"/>
              <a:defRPr/>
            </a:pPr>
            <a:endParaRPr lang="en-US" altLang="en-US" sz="1300" b="1" dirty="0">
              <a:latin typeface="Corbel" panose="020B0503020204020204" pitchFamily="34" charset="0"/>
            </a:endParaRPr>
          </a:p>
          <a:p>
            <a:pPr marL="574675" lvl="1" indent="-457200">
              <a:lnSpc>
                <a:spcPct val="150000"/>
              </a:lnSpc>
              <a:buNone/>
              <a:defRPr/>
            </a:pPr>
            <a:endParaRPr lang="en-US" altLang="en-US" sz="1400" b="1" dirty="0">
              <a:latin typeface="Corbel" panose="020B0503020204020204" pitchFamily="34" charset="0"/>
            </a:endParaRPr>
          </a:p>
          <a:p>
            <a:pPr marL="574675" lvl="1" indent="-457200">
              <a:lnSpc>
                <a:spcPct val="150000"/>
              </a:lnSpc>
              <a:buFont typeface="Arial" panose="020B0604020202020204" pitchFamily="34" charset="0"/>
              <a:buAutoNum type="arabicPeriod"/>
              <a:defRPr/>
            </a:pPr>
            <a:endParaRPr lang="en-US" altLang="en-US" sz="1400" b="1" dirty="0">
              <a:latin typeface="Corbel" panose="020B0503020204020204" pitchFamily="34" charset="0"/>
            </a:endParaRPr>
          </a:p>
        </p:txBody>
      </p:sp>
    </p:spTree>
    <p:extLst>
      <p:ext uri="{BB962C8B-B14F-4D97-AF65-F5344CB8AC3E}">
        <p14:creationId xmlns:p14="http://schemas.microsoft.com/office/powerpoint/2010/main" val="93449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Minimum REMMITTANCE…</a:t>
            </a:r>
            <a:endParaRPr lang="en-US" b="1" dirty="0"/>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6" name="Content Placeholder 2">
            <a:extLst>
              <a:ext uri="{FF2B5EF4-FFF2-40B4-BE49-F238E27FC236}">
                <a16:creationId xmlns:a16="http://schemas.microsoft.com/office/drawing/2014/main" id="{DF717355-2A59-41A2-BD12-8DC562495EB1}"/>
              </a:ext>
            </a:extLst>
          </p:cNvPr>
          <p:cNvSpPr>
            <a:spLocks noGrp="1"/>
          </p:cNvSpPr>
          <p:nvPr>
            <p:ph idx="1"/>
          </p:nvPr>
        </p:nvSpPr>
        <p:spPr>
          <a:xfrm>
            <a:off x="615142" y="1853754"/>
            <a:ext cx="11576858" cy="4156348"/>
          </a:xfrm>
          <a:ln>
            <a:solidFill>
              <a:srgbClr val="00B050"/>
            </a:solidFill>
            <a:miter lim="800000"/>
            <a:headEnd/>
            <a:tailEnd/>
          </a:ln>
        </p:spPr>
        <p:txBody>
          <a:bodyPr>
            <a:normAutofit fontScale="92500" lnSpcReduction="20000"/>
          </a:bodyPr>
          <a:lstStyle/>
          <a:p>
            <a:pPr marL="342900" lvl="1" indent="-342900" algn="just">
              <a:spcAft>
                <a:spcPts val="600"/>
              </a:spcAft>
              <a:buFont typeface="+mj-lt"/>
              <a:buAutoNum type="alphaLcPeriod"/>
              <a:defRPr/>
            </a:pPr>
            <a:r>
              <a:rPr lang="en-US" altLang="en-US" sz="1400" b="1" dirty="0">
                <a:latin typeface="Tw Cen MT" panose="020B0602020104020603" pitchFamily="34" charset="0"/>
              </a:rPr>
              <a:t>The PSRP provides for a gradual transition to cost-reflective tariffs with safeguards for the less privileged in the society. </a:t>
            </a:r>
          </a:p>
          <a:p>
            <a:pPr marL="342900" lvl="1" indent="-342900" algn="just">
              <a:spcAft>
                <a:spcPts val="600"/>
              </a:spcAft>
              <a:buFont typeface="+mj-lt"/>
              <a:buAutoNum type="alphaLcPeriod"/>
              <a:defRPr/>
            </a:pPr>
            <a:r>
              <a:rPr lang="en-US" altLang="en-US" sz="1400" b="1" dirty="0">
                <a:latin typeface="Tw Cen MT" panose="020B0602020104020603" pitchFamily="34" charset="0"/>
              </a:rPr>
              <a:t>It is proposed that an intermediate review in end-user tariffs on January 1, 2020 and transition to full cost-reflectivity shall be achieved by July 2020.  </a:t>
            </a:r>
          </a:p>
          <a:p>
            <a:pPr marL="342900" lvl="1" indent="-342900" algn="just">
              <a:spcAft>
                <a:spcPts val="600"/>
              </a:spcAft>
              <a:buFont typeface="+mj-lt"/>
              <a:buAutoNum type="alphaLcPeriod"/>
              <a:defRPr/>
            </a:pPr>
            <a:r>
              <a:rPr lang="en-US" altLang="en-US" sz="1400" b="1" dirty="0">
                <a:latin typeface="Tw Cen MT" panose="020B0602020104020603" pitchFamily="34" charset="0"/>
              </a:rPr>
              <a:t>In the interim, the Federal Government, under the PSRP, has committed to fund the revenue gap arising from the difference between cost-reflective tariffs determined by the Commission and the actual end-user tariffs. The waterfall of market revenues during the transitional period shall be in line with the following: </a:t>
            </a:r>
          </a:p>
          <a:p>
            <a:pPr marL="449263" lvl="1" indent="-268288" algn="just">
              <a:spcAft>
                <a:spcPts val="600"/>
              </a:spcAft>
              <a:buFont typeface="+mj-lt"/>
              <a:buAutoNum type="romanLcPeriod"/>
              <a:defRPr/>
            </a:pPr>
            <a:r>
              <a:rPr lang="en-US" altLang="en-US" sz="1300" b="1" dirty="0">
                <a:latin typeface="Tw Cen MT" panose="020B0602020104020603" pitchFamily="34" charset="0"/>
              </a:rPr>
              <a:t>All DisCos are obligated to settle their market invoices in full as adjusted and netted off by applicable tariff shortfall approved by the Commission. </a:t>
            </a:r>
          </a:p>
          <a:p>
            <a:pPr marL="449263" lvl="1" indent="-268288" algn="just">
              <a:spcAft>
                <a:spcPts val="600"/>
              </a:spcAft>
              <a:buFont typeface="+mj-lt"/>
              <a:buAutoNum type="romanLcPeriod"/>
              <a:defRPr/>
            </a:pPr>
            <a:r>
              <a:rPr lang="en-US" altLang="en-US" sz="1300" b="1" dirty="0">
                <a:latin typeface="Tw Cen MT" panose="020B0602020104020603" pitchFamily="34" charset="0"/>
              </a:rPr>
              <a:t>All FGN intervention from the financing plan of the PSRP to fund tariff shortfall shall be applied through the NBET and the MO to ensure 100% settlement of market invoices as issued by Market Participants. </a:t>
            </a:r>
          </a:p>
          <a:p>
            <a:pPr marL="449263" lvl="1" indent="-268288" algn="just">
              <a:spcAft>
                <a:spcPts val="600"/>
              </a:spcAft>
              <a:buFont typeface="+mj-lt"/>
              <a:buAutoNum type="romanLcPeriod"/>
              <a:defRPr/>
            </a:pPr>
            <a:r>
              <a:rPr lang="en-US" altLang="en-US" sz="1300" b="1" dirty="0">
                <a:latin typeface="Tw Cen MT" panose="020B0602020104020603" pitchFamily="34" charset="0"/>
              </a:rPr>
              <a:t>Under this framework, the minimum market remittance threshold for Discos is determined after deducting the revenue deficit arising from tariff shortfall from the aggregate NBET and MO market invoices.  </a:t>
            </a:r>
          </a:p>
          <a:p>
            <a:pPr marL="449263" lvl="1" indent="-268288" algn="just">
              <a:spcAft>
                <a:spcPts val="600"/>
              </a:spcAft>
              <a:buFont typeface="+mj-lt"/>
              <a:buAutoNum type="romanLcPeriod"/>
              <a:defRPr/>
            </a:pPr>
            <a:r>
              <a:rPr lang="en-US" altLang="en-US" sz="1300" b="1" dirty="0">
                <a:latin typeface="Tw Cen MT" panose="020B0602020104020603" pitchFamily="34" charset="0"/>
              </a:rPr>
              <a:t>Discos shall be availed the opportunity to earn their revenue requirement only upon fully meeting the following payment obligations: </a:t>
            </a:r>
          </a:p>
          <a:p>
            <a:pPr marL="630238" lvl="1" indent="-180975" algn="just">
              <a:spcAft>
                <a:spcPts val="600"/>
              </a:spcAft>
              <a:buFont typeface="Wingdings" panose="05000000000000000000" pitchFamily="2" charset="2"/>
              <a:buChar char="§"/>
              <a:defRPr/>
            </a:pPr>
            <a:r>
              <a:rPr lang="en-US" altLang="en-US" sz="1200" b="1" dirty="0">
                <a:latin typeface="Tw Cen MT" panose="020B0602020104020603" pitchFamily="34" charset="0"/>
              </a:rPr>
              <a:t>Repayment of CBN-NEMS facility. </a:t>
            </a:r>
          </a:p>
          <a:p>
            <a:pPr marL="630238" lvl="1" indent="-180975" algn="just">
              <a:spcAft>
                <a:spcPts val="600"/>
              </a:spcAft>
              <a:buFont typeface="Wingdings" panose="05000000000000000000" pitchFamily="2" charset="2"/>
              <a:buChar char="§"/>
              <a:defRPr/>
            </a:pPr>
            <a:r>
              <a:rPr lang="en-US" altLang="en-US" sz="1200" b="1" dirty="0">
                <a:latin typeface="Tw Cen MT" panose="020B0602020104020603" pitchFamily="34" charset="0"/>
              </a:rPr>
              <a:t>100% settlement of MO’s invoice based on the tariffs applied by the MO in determining respective invoices prior to this Order.  Effectively, this Order places a freeze on the tariffs of TCN and other admin charges throughout 2019 at the rates applied in generating MO invoices for the period of January – May 2019. </a:t>
            </a:r>
          </a:p>
          <a:p>
            <a:pPr marL="630238" lvl="1" indent="-180975" algn="just">
              <a:spcAft>
                <a:spcPts val="600"/>
              </a:spcAft>
              <a:buFont typeface="Wingdings" panose="05000000000000000000" pitchFamily="2" charset="2"/>
              <a:buChar char="§"/>
              <a:defRPr/>
            </a:pPr>
            <a:r>
              <a:rPr lang="en-US" altLang="en-US" sz="1200" b="1" dirty="0">
                <a:latin typeface="Tw Cen MT" panose="020B0602020104020603" pitchFamily="34" charset="0"/>
              </a:rPr>
              <a:t>Full settlement of 34% (on average) of NBET’s monthly invoices being the minimum remittance threshold prescribed in the respective Orders of the Discos.   </a:t>
            </a:r>
          </a:p>
        </p:txBody>
      </p:sp>
    </p:spTree>
    <p:extLst>
      <p:ext uri="{BB962C8B-B14F-4D97-AF65-F5344CB8AC3E}">
        <p14:creationId xmlns:p14="http://schemas.microsoft.com/office/powerpoint/2010/main" val="380199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2019 MINMUM REMMITTANCE OUTLOOK</a:t>
            </a:r>
            <a:endParaRPr lang="en-US" b="1"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graphicFrame>
        <p:nvGraphicFramePr>
          <p:cNvPr id="5" name="Table 4">
            <a:extLst>
              <a:ext uri="{FF2B5EF4-FFF2-40B4-BE49-F238E27FC236}">
                <a16:creationId xmlns:a16="http://schemas.microsoft.com/office/drawing/2014/main" id="{6654DDC5-CF0E-4E1B-BEFA-776D7A08E45C}"/>
              </a:ext>
            </a:extLst>
          </p:cNvPr>
          <p:cNvGraphicFramePr>
            <a:graphicFrameLocks noGrp="1"/>
          </p:cNvGraphicFramePr>
          <p:nvPr>
            <p:extLst>
              <p:ext uri="{D42A27DB-BD31-4B8C-83A1-F6EECF244321}">
                <p14:modId xmlns:p14="http://schemas.microsoft.com/office/powerpoint/2010/main" val="3313669473"/>
              </p:ext>
            </p:extLst>
          </p:nvPr>
        </p:nvGraphicFramePr>
        <p:xfrm>
          <a:off x="686060" y="1695797"/>
          <a:ext cx="4742150" cy="4081549"/>
        </p:xfrm>
        <a:graphic>
          <a:graphicData uri="http://schemas.openxmlformats.org/drawingml/2006/table">
            <a:tbl>
              <a:tblPr/>
              <a:tblGrid>
                <a:gridCol w="1236584">
                  <a:extLst>
                    <a:ext uri="{9D8B030D-6E8A-4147-A177-3AD203B41FA5}">
                      <a16:colId xmlns:a16="http://schemas.microsoft.com/office/drawing/2014/main" val="3843146683"/>
                    </a:ext>
                  </a:extLst>
                </a:gridCol>
                <a:gridCol w="671413">
                  <a:extLst>
                    <a:ext uri="{9D8B030D-6E8A-4147-A177-3AD203B41FA5}">
                      <a16:colId xmlns:a16="http://schemas.microsoft.com/office/drawing/2014/main" val="3666482408"/>
                    </a:ext>
                  </a:extLst>
                </a:gridCol>
                <a:gridCol w="1069410">
                  <a:extLst>
                    <a:ext uri="{9D8B030D-6E8A-4147-A177-3AD203B41FA5}">
                      <a16:colId xmlns:a16="http://schemas.microsoft.com/office/drawing/2014/main" val="4117816374"/>
                    </a:ext>
                  </a:extLst>
                </a:gridCol>
                <a:gridCol w="1764743">
                  <a:extLst>
                    <a:ext uri="{9D8B030D-6E8A-4147-A177-3AD203B41FA5}">
                      <a16:colId xmlns:a16="http://schemas.microsoft.com/office/drawing/2014/main" val="300376207"/>
                    </a:ext>
                  </a:extLst>
                </a:gridCol>
              </a:tblGrid>
              <a:tr h="419147">
                <a:tc gridSpan="4">
                  <a:txBody>
                    <a:bodyPr/>
                    <a:lstStyle/>
                    <a:p>
                      <a:pPr algn="ctr" fontAlgn="ctr"/>
                      <a:r>
                        <a:rPr lang="en-GB" sz="1400" b="1" i="0" u="none" strike="noStrike" dirty="0">
                          <a:solidFill>
                            <a:srgbClr val="000000"/>
                          </a:solidFill>
                          <a:effectLst/>
                          <a:latin typeface="Calibri" panose="020F0502020204030204" pitchFamily="34" charset="0"/>
                        </a:rPr>
                        <a:t>Analysis of Remittance</a:t>
                      </a:r>
                      <a:r>
                        <a:rPr lang="en-GB" sz="1400" b="1" i="0" u="none" strike="noStrike" baseline="0" dirty="0">
                          <a:solidFill>
                            <a:srgbClr val="000000"/>
                          </a:solidFill>
                          <a:effectLst/>
                          <a:latin typeface="Calibri" panose="020F0502020204030204" pitchFamily="34" charset="0"/>
                        </a:rPr>
                        <a:t> to NBET</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NG"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GB" sz="16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GB"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7381005"/>
                  </a:ext>
                </a:extLst>
              </a:tr>
              <a:tr h="710800">
                <a:tc>
                  <a:txBody>
                    <a:bodyPr/>
                    <a:lstStyle/>
                    <a:p>
                      <a:pPr algn="ctr" fontAlgn="ctr"/>
                      <a:r>
                        <a:rPr lang="en-GB" sz="1400" b="1" i="0" u="none" strike="noStrike" dirty="0">
                          <a:solidFill>
                            <a:srgbClr val="000000"/>
                          </a:solidFill>
                          <a:effectLst/>
                          <a:latin typeface="Calibri" panose="020F0502020204030204" pitchFamily="34" charset="0"/>
                        </a:rPr>
                        <a:t>Disco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NG" sz="1400" b="1" i="0" u="none" strike="noStrike" dirty="0">
                          <a:solidFill>
                            <a:srgbClr val="000000"/>
                          </a:solidFill>
                          <a:effectLst/>
                          <a:latin typeface="Calibri" panose="020F0502020204030204" pitchFamily="34" charset="0"/>
                        </a:rPr>
                        <a:t>2018</a:t>
                      </a:r>
                    </a:p>
                    <a:p>
                      <a:pPr algn="ctr" fontAlgn="ctr"/>
                      <a:endParaRPr lang="en-NG"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Jan-Jun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Minimum Remittance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6511293"/>
                  </a:ext>
                </a:extLst>
              </a:tr>
              <a:tr h="243024">
                <a:tc>
                  <a:txBody>
                    <a:bodyPr/>
                    <a:lstStyle/>
                    <a:p>
                      <a:pPr algn="l" fontAlgn="ctr"/>
                      <a:r>
                        <a:rPr lang="en-GB" sz="1400" b="1" i="0" u="none" strike="noStrike" dirty="0">
                          <a:solidFill>
                            <a:srgbClr val="000000"/>
                          </a:solidFill>
                          <a:effectLst/>
                          <a:latin typeface="Calibri" panose="020F0502020204030204" pitchFamily="34" charset="0"/>
                        </a:rPr>
                        <a:t> ABUJA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76587305"/>
                  </a:ext>
                </a:extLst>
              </a:tr>
              <a:tr h="243024">
                <a:tc>
                  <a:txBody>
                    <a:bodyPr/>
                    <a:lstStyle/>
                    <a:p>
                      <a:pPr algn="l" fontAlgn="ctr"/>
                      <a:r>
                        <a:rPr lang="en-GB" sz="1400" b="1" i="0" u="none" strike="noStrike" dirty="0">
                          <a:solidFill>
                            <a:srgbClr val="000000"/>
                          </a:solidFill>
                          <a:effectLst/>
                          <a:latin typeface="Calibri" panose="020F0502020204030204" pitchFamily="34" charset="0"/>
                        </a:rPr>
                        <a:t> BENIN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9373530"/>
                  </a:ext>
                </a:extLst>
              </a:tr>
              <a:tr h="243024">
                <a:tc>
                  <a:txBody>
                    <a:bodyPr/>
                    <a:lstStyle/>
                    <a:p>
                      <a:pPr algn="l" fontAlgn="ctr"/>
                      <a:r>
                        <a:rPr lang="en-GB" sz="1400" b="1" i="0" u="none" strike="noStrike" dirty="0">
                          <a:solidFill>
                            <a:srgbClr val="000000"/>
                          </a:solidFill>
                          <a:effectLst/>
                          <a:latin typeface="Calibri" panose="020F0502020204030204" pitchFamily="34" charset="0"/>
                        </a:rPr>
                        <a:t> EKO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03358529"/>
                  </a:ext>
                </a:extLst>
              </a:tr>
              <a:tr h="243024">
                <a:tc>
                  <a:txBody>
                    <a:bodyPr/>
                    <a:lstStyle/>
                    <a:p>
                      <a:pPr algn="l" fontAlgn="ctr"/>
                      <a:r>
                        <a:rPr lang="en-GB" sz="1400" b="1" i="0" u="none" strike="noStrike" dirty="0">
                          <a:solidFill>
                            <a:srgbClr val="000000"/>
                          </a:solidFill>
                          <a:effectLst/>
                          <a:latin typeface="Calibri" panose="020F0502020204030204" pitchFamily="34" charset="0"/>
                        </a:rPr>
                        <a:t> ENUGU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3582344"/>
                  </a:ext>
                </a:extLst>
              </a:tr>
              <a:tr h="243024">
                <a:tc>
                  <a:txBody>
                    <a:bodyPr/>
                    <a:lstStyle/>
                    <a:p>
                      <a:pPr algn="l" fontAlgn="ctr"/>
                      <a:r>
                        <a:rPr lang="en-GB" sz="1400" b="1" i="0" u="none" strike="noStrike" dirty="0">
                          <a:solidFill>
                            <a:srgbClr val="000000"/>
                          </a:solidFill>
                          <a:effectLst/>
                          <a:latin typeface="Calibri" panose="020F0502020204030204" pitchFamily="34" charset="0"/>
                        </a:rPr>
                        <a:t> IBADAN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49559884"/>
                  </a:ext>
                </a:extLst>
              </a:tr>
              <a:tr h="243024">
                <a:tc>
                  <a:txBody>
                    <a:bodyPr/>
                    <a:lstStyle/>
                    <a:p>
                      <a:pPr algn="l" fontAlgn="ctr"/>
                      <a:r>
                        <a:rPr lang="en-GB" sz="1400" b="1" i="0" u="none" strike="noStrike" dirty="0">
                          <a:solidFill>
                            <a:srgbClr val="000000"/>
                          </a:solidFill>
                          <a:effectLst/>
                          <a:latin typeface="Calibri" panose="020F0502020204030204" pitchFamily="34" charset="0"/>
                        </a:rPr>
                        <a:t> IKEJA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721474"/>
                  </a:ext>
                </a:extLst>
              </a:tr>
              <a:tr h="243024">
                <a:tc>
                  <a:txBody>
                    <a:bodyPr/>
                    <a:lstStyle/>
                    <a:p>
                      <a:pPr algn="l" fontAlgn="ctr"/>
                      <a:r>
                        <a:rPr lang="en-GB" sz="1400" b="1" i="0" u="none" strike="noStrike" dirty="0">
                          <a:solidFill>
                            <a:srgbClr val="000000"/>
                          </a:solidFill>
                          <a:effectLst/>
                          <a:latin typeface="Calibri" panose="020F0502020204030204" pitchFamily="34" charset="0"/>
                        </a:rPr>
                        <a:t> JOS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68840021"/>
                  </a:ext>
                </a:extLst>
              </a:tr>
              <a:tr h="243024">
                <a:tc>
                  <a:txBody>
                    <a:bodyPr/>
                    <a:lstStyle/>
                    <a:p>
                      <a:pPr algn="l" fontAlgn="ctr"/>
                      <a:r>
                        <a:rPr lang="en-GB" sz="1400" b="1" i="0" u="none" strike="noStrike" dirty="0">
                          <a:solidFill>
                            <a:srgbClr val="000000"/>
                          </a:solidFill>
                          <a:effectLst/>
                          <a:latin typeface="Calibri" panose="020F0502020204030204" pitchFamily="34" charset="0"/>
                        </a:rPr>
                        <a:t> KADUNA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2693870"/>
                  </a:ext>
                </a:extLst>
              </a:tr>
              <a:tr h="243024">
                <a:tc>
                  <a:txBody>
                    <a:bodyPr/>
                    <a:lstStyle/>
                    <a:p>
                      <a:pPr algn="l" fontAlgn="ctr"/>
                      <a:r>
                        <a:rPr lang="en-GB" sz="1400" b="1" i="0" u="none" strike="noStrike" dirty="0">
                          <a:solidFill>
                            <a:srgbClr val="000000"/>
                          </a:solidFill>
                          <a:effectLst/>
                          <a:latin typeface="Calibri" panose="020F0502020204030204" pitchFamily="34" charset="0"/>
                        </a:rPr>
                        <a:t> KANO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54593351"/>
                  </a:ext>
                </a:extLst>
              </a:tr>
              <a:tr h="243024">
                <a:tc>
                  <a:txBody>
                    <a:bodyPr/>
                    <a:lstStyle/>
                    <a:p>
                      <a:pPr algn="l" fontAlgn="ctr"/>
                      <a:r>
                        <a:rPr lang="en-GB" sz="1400" b="1" i="0" u="none" strike="noStrike" dirty="0">
                          <a:solidFill>
                            <a:srgbClr val="000000"/>
                          </a:solidFill>
                          <a:effectLst/>
                          <a:latin typeface="Calibri" panose="020F0502020204030204" pitchFamily="34" charset="0"/>
                        </a:rPr>
                        <a:t> PH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0401923"/>
                  </a:ext>
                </a:extLst>
              </a:tr>
              <a:tr h="243024">
                <a:tc>
                  <a:txBody>
                    <a:bodyPr/>
                    <a:lstStyle/>
                    <a:p>
                      <a:pPr algn="l" fontAlgn="ctr"/>
                      <a:r>
                        <a:rPr lang="en-GB" sz="1400" b="1" i="0" u="none" strike="noStrike" dirty="0">
                          <a:solidFill>
                            <a:srgbClr val="000000"/>
                          </a:solidFill>
                          <a:effectLst/>
                          <a:latin typeface="Calibri" panose="020F0502020204030204" pitchFamily="34" charset="0"/>
                        </a:rPr>
                        <a:t> YOLA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04412955"/>
                  </a:ext>
                </a:extLst>
              </a:tr>
              <a:tr h="278338">
                <a:tc>
                  <a:txBody>
                    <a:bodyPr/>
                    <a:lstStyle/>
                    <a:p>
                      <a:pPr algn="l" fontAlgn="b"/>
                      <a:r>
                        <a:rPr lang="en-GB" sz="1400" b="1" i="0" u="none" strike="noStrike" dirty="0">
                          <a:solidFill>
                            <a:srgbClr val="000000"/>
                          </a:solidFill>
                          <a:effectLst/>
                          <a:latin typeface="Calibri" panose="020F0502020204030204" pitchFamily="34" charset="0"/>
                        </a:rPr>
                        <a:t> Total Disco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NG" sz="1400" b="1"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NG" sz="1400" b="1"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NG" sz="1400" b="1"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09854235"/>
                  </a:ext>
                </a:extLst>
              </a:tr>
            </a:tbl>
          </a:graphicData>
        </a:graphic>
      </p:graphicFrame>
      <p:graphicFrame>
        <p:nvGraphicFramePr>
          <p:cNvPr id="7" name="Table 6">
            <a:extLst>
              <a:ext uri="{FF2B5EF4-FFF2-40B4-BE49-F238E27FC236}">
                <a16:creationId xmlns:a16="http://schemas.microsoft.com/office/drawing/2014/main" id="{591DAD47-EE7C-422A-9738-F0A6CB724295}"/>
              </a:ext>
            </a:extLst>
          </p:cNvPr>
          <p:cNvGraphicFramePr>
            <a:graphicFrameLocks noGrp="1"/>
          </p:cNvGraphicFramePr>
          <p:nvPr>
            <p:extLst>
              <p:ext uri="{D42A27DB-BD31-4B8C-83A1-F6EECF244321}">
                <p14:modId xmlns:p14="http://schemas.microsoft.com/office/powerpoint/2010/main" val="1457704778"/>
              </p:ext>
            </p:extLst>
          </p:nvPr>
        </p:nvGraphicFramePr>
        <p:xfrm>
          <a:off x="5545980" y="1687484"/>
          <a:ext cx="5508874" cy="4089865"/>
        </p:xfrm>
        <a:graphic>
          <a:graphicData uri="http://schemas.openxmlformats.org/drawingml/2006/table">
            <a:tbl>
              <a:tblPr/>
              <a:tblGrid>
                <a:gridCol w="1415123">
                  <a:extLst>
                    <a:ext uri="{9D8B030D-6E8A-4147-A177-3AD203B41FA5}">
                      <a16:colId xmlns:a16="http://schemas.microsoft.com/office/drawing/2014/main" val="2067994012"/>
                    </a:ext>
                  </a:extLst>
                </a:gridCol>
                <a:gridCol w="829231">
                  <a:extLst>
                    <a:ext uri="{9D8B030D-6E8A-4147-A177-3AD203B41FA5}">
                      <a16:colId xmlns:a16="http://schemas.microsoft.com/office/drawing/2014/main" val="2597917786"/>
                    </a:ext>
                  </a:extLst>
                </a:gridCol>
                <a:gridCol w="1564249">
                  <a:extLst>
                    <a:ext uri="{9D8B030D-6E8A-4147-A177-3AD203B41FA5}">
                      <a16:colId xmlns:a16="http://schemas.microsoft.com/office/drawing/2014/main" val="4291909084"/>
                    </a:ext>
                  </a:extLst>
                </a:gridCol>
                <a:gridCol w="1700271">
                  <a:extLst>
                    <a:ext uri="{9D8B030D-6E8A-4147-A177-3AD203B41FA5}">
                      <a16:colId xmlns:a16="http://schemas.microsoft.com/office/drawing/2014/main" val="3001337795"/>
                    </a:ext>
                  </a:extLst>
                </a:gridCol>
              </a:tblGrid>
              <a:tr h="459615">
                <a:tc gridSpan="4">
                  <a:txBody>
                    <a:bodyPr/>
                    <a:lstStyle/>
                    <a:p>
                      <a:pPr algn="ctr" fontAlgn="b"/>
                      <a:r>
                        <a:rPr lang="en-US" sz="1600" b="1" i="0" u="none" strike="noStrike" dirty="0">
                          <a:solidFill>
                            <a:srgbClr val="000000"/>
                          </a:solidFill>
                          <a:effectLst/>
                          <a:latin typeface="Calibri" panose="020F0502020204030204" pitchFamily="34" charset="0"/>
                        </a:rPr>
                        <a:t>Analysis of Remittance to MO</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NG"/>
                    </a:p>
                  </a:txBody>
                  <a:tcPr/>
                </a:tc>
                <a:tc hMerge="1">
                  <a:txBody>
                    <a:bodyPr/>
                    <a:lstStyle/>
                    <a:p>
                      <a:endParaRPr lang="en-NG"/>
                    </a:p>
                  </a:txBody>
                  <a:tcPr/>
                </a:tc>
                <a:tc hMerge="1">
                  <a:txBody>
                    <a:bodyPr/>
                    <a:lstStyle/>
                    <a:p>
                      <a:endParaRPr lang="en-NG"/>
                    </a:p>
                  </a:txBody>
                  <a:tcPr/>
                </a:tc>
                <a:extLst>
                  <a:ext uri="{0D108BD9-81ED-4DB2-BD59-A6C34878D82A}">
                    <a16:rowId xmlns:a16="http://schemas.microsoft.com/office/drawing/2014/main" val="783730525"/>
                  </a:ext>
                </a:extLst>
              </a:tr>
              <a:tr h="628174">
                <a:tc>
                  <a:txBody>
                    <a:bodyPr/>
                    <a:lstStyle/>
                    <a:p>
                      <a:pPr algn="ctr" fontAlgn="ctr"/>
                      <a:r>
                        <a:rPr lang="en-GB" sz="1600" b="1" i="0" u="none" strike="noStrike" dirty="0">
                          <a:solidFill>
                            <a:srgbClr val="000000"/>
                          </a:solidFill>
                          <a:effectLst/>
                          <a:latin typeface="Calibri" panose="020F0502020204030204" pitchFamily="34" charset="0"/>
                        </a:rPr>
                        <a:t>Disco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6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Jan-Jun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Minimum Remittance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455607"/>
                  </a:ext>
                </a:extLst>
              </a:tr>
              <a:tr h="250173">
                <a:tc>
                  <a:txBody>
                    <a:bodyPr/>
                    <a:lstStyle/>
                    <a:p>
                      <a:pPr algn="ctr" fontAlgn="ctr"/>
                      <a:r>
                        <a:rPr lang="en-GB" sz="1400" b="1" i="0" u="none" strike="noStrike" dirty="0">
                          <a:solidFill>
                            <a:srgbClr val="000000"/>
                          </a:solidFill>
                          <a:effectLst/>
                          <a:latin typeface="Calibri" panose="020F0502020204030204" pitchFamily="34" charset="0"/>
                        </a:rPr>
                        <a:t> ABUJA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80985331"/>
                  </a:ext>
                </a:extLst>
              </a:tr>
              <a:tr h="250173">
                <a:tc>
                  <a:txBody>
                    <a:bodyPr/>
                    <a:lstStyle/>
                    <a:p>
                      <a:pPr algn="ctr" fontAlgn="ctr"/>
                      <a:r>
                        <a:rPr lang="en-GB" sz="1400" b="1" i="0" u="none" strike="noStrike" dirty="0">
                          <a:solidFill>
                            <a:srgbClr val="000000"/>
                          </a:solidFill>
                          <a:effectLst/>
                          <a:latin typeface="Calibri" panose="020F0502020204030204" pitchFamily="34" charset="0"/>
                        </a:rPr>
                        <a:t> BENIN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6262341"/>
                  </a:ext>
                </a:extLst>
              </a:tr>
              <a:tr h="250173">
                <a:tc>
                  <a:txBody>
                    <a:bodyPr/>
                    <a:lstStyle/>
                    <a:p>
                      <a:pPr algn="ctr" fontAlgn="ctr"/>
                      <a:r>
                        <a:rPr lang="en-GB" sz="1400" b="1" i="0" u="none" strike="noStrike" dirty="0">
                          <a:solidFill>
                            <a:srgbClr val="000000"/>
                          </a:solidFill>
                          <a:effectLst/>
                          <a:latin typeface="Calibri" panose="020F0502020204030204" pitchFamily="34" charset="0"/>
                        </a:rPr>
                        <a:t> EKO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02107281"/>
                  </a:ext>
                </a:extLst>
              </a:tr>
              <a:tr h="250173">
                <a:tc>
                  <a:txBody>
                    <a:bodyPr/>
                    <a:lstStyle/>
                    <a:p>
                      <a:pPr algn="ctr" fontAlgn="ctr"/>
                      <a:r>
                        <a:rPr lang="en-GB" sz="1400" b="1" i="0" u="none" strike="noStrike" dirty="0">
                          <a:solidFill>
                            <a:srgbClr val="000000"/>
                          </a:solidFill>
                          <a:effectLst/>
                          <a:latin typeface="Calibri" panose="020F0502020204030204" pitchFamily="34" charset="0"/>
                        </a:rPr>
                        <a:t> ENUGU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3508931"/>
                  </a:ext>
                </a:extLst>
              </a:tr>
              <a:tr h="250173">
                <a:tc>
                  <a:txBody>
                    <a:bodyPr/>
                    <a:lstStyle/>
                    <a:p>
                      <a:pPr algn="ctr" fontAlgn="ctr"/>
                      <a:r>
                        <a:rPr lang="en-GB" sz="1400" b="1" i="0" u="none" strike="noStrike">
                          <a:solidFill>
                            <a:srgbClr val="000000"/>
                          </a:solidFill>
                          <a:effectLst/>
                          <a:latin typeface="Calibri" panose="020F0502020204030204" pitchFamily="34" charset="0"/>
                        </a:rPr>
                        <a:t> IBADAN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03064845"/>
                  </a:ext>
                </a:extLst>
              </a:tr>
              <a:tr h="250173">
                <a:tc>
                  <a:txBody>
                    <a:bodyPr/>
                    <a:lstStyle/>
                    <a:p>
                      <a:pPr algn="ctr" fontAlgn="ctr"/>
                      <a:r>
                        <a:rPr lang="en-GB" sz="1400" b="1" i="0" u="none" strike="noStrike">
                          <a:solidFill>
                            <a:srgbClr val="000000"/>
                          </a:solidFill>
                          <a:effectLst/>
                          <a:latin typeface="Calibri" panose="020F0502020204030204" pitchFamily="34" charset="0"/>
                        </a:rPr>
                        <a:t> IKEJA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4269999"/>
                  </a:ext>
                </a:extLst>
              </a:tr>
              <a:tr h="250173">
                <a:tc>
                  <a:txBody>
                    <a:bodyPr/>
                    <a:lstStyle/>
                    <a:p>
                      <a:pPr algn="ctr" fontAlgn="ctr"/>
                      <a:r>
                        <a:rPr lang="en-GB" sz="1400" b="1" i="0" u="none" strike="noStrike">
                          <a:solidFill>
                            <a:srgbClr val="000000"/>
                          </a:solidFill>
                          <a:effectLst/>
                          <a:latin typeface="Calibri" panose="020F0502020204030204" pitchFamily="34" charset="0"/>
                        </a:rPr>
                        <a:t> JOS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6524276"/>
                  </a:ext>
                </a:extLst>
              </a:tr>
              <a:tr h="250173">
                <a:tc>
                  <a:txBody>
                    <a:bodyPr/>
                    <a:lstStyle/>
                    <a:p>
                      <a:pPr algn="ctr" fontAlgn="ctr"/>
                      <a:r>
                        <a:rPr lang="en-GB" sz="1400" b="1" i="0" u="none" strike="noStrike">
                          <a:solidFill>
                            <a:srgbClr val="000000"/>
                          </a:solidFill>
                          <a:effectLst/>
                          <a:latin typeface="Calibri" panose="020F0502020204030204" pitchFamily="34" charset="0"/>
                        </a:rPr>
                        <a:t> KADUNA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2322472"/>
                  </a:ext>
                </a:extLst>
              </a:tr>
              <a:tr h="250173">
                <a:tc>
                  <a:txBody>
                    <a:bodyPr/>
                    <a:lstStyle/>
                    <a:p>
                      <a:pPr algn="ctr" fontAlgn="ctr"/>
                      <a:r>
                        <a:rPr lang="en-GB" sz="1400" b="1" i="0" u="none" strike="noStrike">
                          <a:solidFill>
                            <a:srgbClr val="000000"/>
                          </a:solidFill>
                          <a:effectLst/>
                          <a:latin typeface="Calibri" panose="020F0502020204030204" pitchFamily="34" charset="0"/>
                        </a:rPr>
                        <a:t> KANO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95332900"/>
                  </a:ext>
                </a:extLst>
              </a:tr>
              <a:tr h="250173">
                <a:tc>
                  <a:txBody>
                    <a:bodyPr/>
                    <a:lstStyle/>
                    <a:p>
                      <a:pPr algn="ctr" fontAlgn="ctr"/>
                      <a:r>
                        <a:rPr lang="en-GB" sz="1400" b="1" i="0" u="none" strike="noStrike">
                          <a:solidFill>
                            <a:srgbClr val="000000"/>
                          </a:solidFill>
                          <a:effectLst/>
                          <a:latin typeface="Calibri" panose="020F0502020204030204" pitchFamily="34" charset="0"/>
                        </a:rPr>
                        <a:t> PH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NG" sz="1400" b="1" i="0" u="none" strike="noStrike" dirty="0">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2183021"/>
                  </a:ext>
                </a:extLst>
              </a:tr>
              <a:tr h="250173">
                <a:tc>
                  <a:txBody>
                    <a:bodyPr/>
                    <a:lstStyle/>
                    <a:p>
                      <a:pPr algn="ctr" fontAlgn="ctr"/>
                      <a:r>
                        <a:rPr lang="en-GB" sz="1400" b="1" i="0" u="none" strike="noStrike">
                          <a:solidFill>
                            <a:srgbClr val="000000"/>
                          </a:solidFill>
                          <a:effectLst/>
                          <a:latin typeface="Calibri" panose="020F0502020204030204" pitchFamily="34" charset="0"/>
                        </a:rPr>
                        <a:t> YOLA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NG" sz="1400" b="1" i="0" u="none" strike="noStrike" dirty="0">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41528812"/>
                  </a:ext>
                </a:extLst>
              </a:tr>
              <a:tr h="250173">
                <a:tc>
                  <a:txBody>
                    <a:bodyPr/>
                    <a:lstStyle/>
                    <a:p>
                      <a:pPr algn="ctr" fontAlgn="b"/>
                      <a:r>
                        <a:rPr lang="en-GB" sz="1400" b="1" i="0" u="none" strike="noStrike">
                          <a:solidFill>
                            <a:srgbClr val="000000"/>
                          </a:solidFill>
                          <a:effectLst/>
                          <a:latin typeface="Calibri" panose="020F0502020204030204" pitchFamily="34" charset="0"/>
                        </a:rPr>
                        <a:t> Total Disco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NG" sz="1400" b="1"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NG" sz="1400" b="1"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NG" sz="1400" b="1" i="0" u="none" strike="noStrike" dirty="0">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44860330"/>
                  </a:ext>
                </a:extLst>
              </a:tr>
            </a:tbl>
          </a:graphicData>
        </a:graphic>
      </p:graphicFrame>
    </p:spTree>
    <p:extLst>
      <p:ext uri="{BB962C8B-B14F-4D97-AF65-F5344CB8AC3E}">
        <p14:creationId xmlns:p14="http://schemas.microsoft.com/office/powerpoint/2010/main" val="127580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graphicFrame>
        <p:nvGraphicFramePr>
          <p:cNvPr id="5" name="Content Placeholder 1">
            <a:extLst>
              <a:ext uri="{FF2B5EF4-FFF2-40B4-BE49-F238E27FC236}">
                <a16:creationId xmlns:a16="http://schemas.microsoft.com/office/drawing/2014/main" id="{E22246A6-0863-46D8-9D8A-94C4D1256621}"/>
              </a:ext>
            </a:extLst>
          </p:cNvPr>
          <p:cNvGraphicFramePr>
            <a:graphicFrameLocks/>
          </p:cNvGraphicFramePr>
          <p:nvPr>
            <p:extLst>
              <p:ext uri="{D42A27DB-BD31-4B8C-83A1-F6EECF244321}">
                <p14:modId xmlns:p14="http://schemas.microsoft.com/office/powerpoint/2010/main" val="2378298090"/>
              </p:ext>
            </p:extLst>
          </p:nvPr>
        </p:nvGraphicFramePr>
        <p:xfrm>
          <a:off x="1432395" y="382386"/>
          <a:ext cx="9640157" cy="5180649"/>
        </p:xfrm>
        <a:graphic>
          <a:graphicData uri="http://schemas.openxmlformats.org/drawingml/2006/table">
            <a:tbl>
              <a:tblPr/>
              <a:tblGrid>
                <a:gridCol w="3042968">
                  <a:extLst>
                    <a:ext uri="{9D8B030D-6E8A-4147-A177-3AD203B41FA5}">
                      <a16:colId xmlns:a16="http://schemas.microsoft.com/office/drawing/2014/main" val="2099473395"/>
                    </a:ext>
                  </a:extLst>
                </a:gridCol>
                <a:gridCol w="822093">
                  <a:extLst>
                    <a:ext uri="{9D8B030D-6E8A-4147-A177-3AD203B41FA5}">
                      <a16:colId xmlns:a16="http://schemas.microsoft.com/office/drawing/2014/main" val="777902359"/>
                    </a:ext>
                  </a:extLst>
                </a:gridCol>
                <a:gridCol w="801642">
                  <a:extLst>
                    <a:ext uri="{9D8B030D-6E8A-4147-A177-3AD203B41FA5}">
                      <a16:colId xmlns:a16="http://schemas.microsoft.com/office/drawing/2014/main" val="3035052257"/>
                    </a:ext>
                  </a:extLst>
                </a:gridCol>
                <a:gridCol w="801642">
                  <a:extLst>
                    <a:ext uri="{9D8B030D-6E8A-4147-A177-3AD203B41FA5}">
                      <a16:colId xmlns:a16="http://schemas.microsoft.com/office/drawing/2014/main" val="3143616529"/>
                    </a:ext>
                  </a:extLst>
                </a:gridCol>
                <a:gridCol w="801642">
                  <a:extLst>
                    <a:ext uri="{9D8B030D-6E8A-4147-A177-3AD203B41FA5}">
                      <a16:colId xmlns:a16="http://schemas.microsoft.com/office/drawing/2014/main" val="2105200943"/>
                    </a:ext>
                  </a:extLst>
                </a:gridCol>
                <a:gridCol w="916162">
                  <a:extLst>
                    <a:ext uri="{9D8B030D-6E8A-4147-A177-3AD203B41FA5}">
                      <a16:colId xmlns:a16="http://schemas.microsoft.com/office/drawing/2014/main" val="1407008168"/>
                    </a:ext>
                  </a:extLst>
                </a:gridCol>
                <a:gridCol w="850724">
                  <a:extLst>
                    <a:ext uri="{9D8B030D-6E8A-4147-A177-3AD203B41FA5}">
                      <a16:colId xmlns:a16="http://schemas.microsoft.com/office/drawing/2014/main" val="2725529700"/>
                    </a:ext>
                  </a:extLst>
                </a:gridCol>
                <a:gridCol w="801642">
                  <a:extLst>
                    <a:ext uri="{9D8B030D-6E8A-4147-A177-3AD203B41FA5}">
                      <a16:colId xmlns:a16="http://schemas.microsoft.com/office/drawing/2014/main" val="2952981690"/>
                    </a:ext>
                  </a:extLst>
                </a:gridCol>
                <a:gridCol w="801642">
                  <a:extLst>
                    <a:ext uri="{9D8B030D-6E8A-4147-A177-3AD203B41FA5}">
                      <a16:colId xmlns:a16="http://schemas.microsoft.com/office/drawing/2014/main" val="1511967281"/>
                    </a:ext>
                  </a:extLst>
                </a:gridCol>
              </a:tblGrid>
              <a:tr h="700251">
                <a:tc gridSpan="9">
                  <a:txBody>
                    <a:bodyPr/>
                    <a:lstStyle/>
                    <a:p>
                      <a:pPr algn="ctr" rtl="0" fontAlgn="ctr"/>
                      <a:r>
                        <a:rPr lang="en-US" sz="2000" b="1" i="0" u="none" strike="noStrike" dirty="0">
                          <a:solidFill>
                            <a:srgbClr val="000000"/>
                          </a:solidFill>
                          <a:effectLst/>
                          <a:latin typeface="Calibri" panose="020F0502020204030204" pitchFamily="34" charset="0"/>
                        </a:rPr>
                        <a:t>Minor Review Assumptions and Results 2016 - 2021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NG"/>
                    </a:p>
                  </a:txBody>
                  <a:tcPr/>
                </a:tc>
                <a:tc hMerge="1">
                  <a:txBody>
                    <a:bodyPr/>
                    <a:lstStyle/>
                    <a:p>
                      <a:endParaRPr lang="en-NG"/>
                    </a:p>
                  </a:txBody>
                  <a:tcPr/>
                </a:tc>
                <a:tc hMerge="1">
                  <a:txBody>
                    <a:bodyPr/>
                    <a:lstStyle/>
                    <a:p>
                      <a:endParaRPr lang="en-NG"/>
                    </a:p>
                  </a:txBody>
                  <a:tcPr/>
                </a:tc>
                <a:tc hMerge="1">
                  <a:txBody>
                    <a:bodyPr/>
                    <a:lstStyle/>
                    <a:p>
                      <a:endParaRPr lang="en-NG"/>
                    </a:p>
                  </a:txBody>
                  <a:tcPr/>
                </a:tc>
                <a:tc hMerge="1">
                  <a:txBody>
                    <a:bodyPr/>
                    <a:lstStyle/>
                    <a:p>
                      <a:endParaRPr lang="en-NG"/>
                    </a:p>
                  </a:txBody>
                  <a:tcPr/>
                </a:tc>
                <a:tc hMerge="1">
                  <a:txBody>
                    <a:bodyPr/>
                    <a:lstStyle/>
                    <a:p>
                      <a:endParaRPr lang="en-NG"/>
                    </a:p>
                  </a:txBody>
                  <a:tcPr/>
                </a:tc>
                <a:tc hMerge="1">
                  <a:txBody>
                    <a:bodyPr/>
                    <a:lstStyle/>
                    <a:p>
                      <a:endParaRPr lang="en-NG"/>
                    </a:p>
                  </a:txBody>
                  <a:tcPr/>
                </a:tc>
                <a:tc hMerge="1">
                  <a:txBody>
                    <a:bodyPr/>
                    <a:lstStyle/>
                    <a:p>
                      <a:endParaRPr lang="en-NG"/>
                    </a:p>
                  </a:txBody>
                  <a:tcPr/>
                </a:tc>
                <a:extLst>
                  <a:ext uri="{0D108BD9-81ED-4DB2-BD59-A6C34878D82A}">
                    <a16:rowId xmlns:a16="http://schemas.microsoft.com/office/drawing/2014/main" val="740207145"/>
                  </a:ext>
                </a:extLst>
              </a:tr>
              <a:tr h="238269">
                <a:tc>
                  <a:txBody>
                    <a:bodyPr/>
                    <a:lstStyle/>
                    <a:p>
                      <a:pPr algn="l" rtl="0" fontAlgn="ctr"/>
                      <a:r>
                        <a:rPr lang="en-GB" sz="1200" b="1" i="0" u="none" strike="noStrike">
                          <a:solidFill>
                            <a:srgbClr val="000000"/>
                          </a:solidFill>
                          <a:effectLst/>
                          <a:latin typeface="Calibri" panose="020F0502020204030204" pitchFamily="34" charset="0"/>
                        </a:rPr>
                        <a:t>Parameter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GB" sz="1000" b="1" i="0" u="none" strike="noStrike">
                          <a:solidFill>
                            <a:srgbClr val="000000"/>
                          </a:solidFill>
                          <a:effectLst/>
                          <a:latin typeface="Calibri" panose="020F0502020204030204" pitchFamily="34" charset="0"/>
                        </a:rPr>
                        <a:t>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200" b="1" i="0" u="none" strike="noStrike">
                          <a:solidFill>
                            <a:srgbClr val="000000"/>
                          </a:solidFill>
                          <a:effectLst/>
                          <a:latin typeface="Calibri" panose="020F050202020403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2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200" b="1" i="0" u="none" strike="noStrike" dirty="0">
                          <a:solidFill>
                            <a:srgbClr val="FF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200" b="1" i="0" u="none" strike="noStrike" dirty="0">
                          <a:solidFill>
                            <a:srgbClr val="FF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2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200" b="1" i="0" u="none" strike="noStrike" dirty="0">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200" b="1"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05440950"/>
                  </a:ext>
                </a:extLst>
              </a:tr>
              <a:tr h="326358">
                <a:tc>
                  <a:txBody>
                    <a:bodyPr/>
                    <a:lstStyle/>
                    <a:p>
                      <a:pPr algn="l" rtl="0" fontAlgn="ctr"/>
                      <a:r>
                        <a:rPr lang="en-GB" sz="1200" b="1" i="0" u="none" strike="noStrike">
                          <a:solidFill>
                            <a:srgbClr val="000000"/>
                          </a:solidFill>
                          <a:effectLst/>
                          <a:latin typeface="Calibri" panose="020F0502020204030204" pitchFamily="34" charset="0"/>
                        </a:rPr>
                        <a:t>PA Effectiveness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PA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2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2200" b="1" i="0" u="none" strike="noStrike">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2200" b="1" i="0" u="none" strike="noStrike">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746037"/>
                  </a:ext>
                </a:extLst>
              </a:tr>
              <a:tr h="292985">
                <a:tc>
                  <a:txBody>
                    <a:bodyPr/>
                    <a:lstStyle/>
                    <a:p>
                      <a:pPr algn="l" rtl="0" fontAlgn="ctr"/>
                      <a:r>
                        <a:rPr lang="en-GB" sz="1200" b="1" i="0" u="none" strike="noStrike" dirty="0">
                          <a:solidFill>
                            <a:srgbClr val="000000"/>
                          </a:solidFill>
                          <a:effectLst/>
                          <a:latin typeface="Calibri" panose="020F0502020204030204" pitchFamily="34" charset="0"/>
                        </a:rPr>
                        <a:t>Loss Target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0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dirty="0">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FF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FF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77003549"/>
                  </a:ext>
                </a:extLst>
              </a:tr>
              <a:tr h="320413">
                <a:tc>
                  <a:txBody>
                    <a:bodyPr/>
                    <a:lstStyle/>
                    <a:p>
                      <a:pPr algn="l" rtl="0" fontAlgn="ctr"/>
                      <a:r>
                        <a:rPr lang="en-GB" sz="1200" b="1" i="0" u="none" strike="noStrike" dirty="0">
                          <a:solidFill>
                            <a:srgbClr val="000000"/>
                          </a:solidFill>
                          <a:effectLst/>
                          <a:latin typeface="Calibri" panose="020F0502020204030204" pitchFamily="34" charset="0"/>
                        </a:rPr>
                        <a:t>Nigerian Inflation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0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906284"/>
                  </a:ext>
                </a:extLst>
              </a:tr>
              <a:tr h="238269">
                <a:tc>
                  <a:txBody>
                    <a:bodyPr/>
                    <a:lstStyle/>
                    <a:p>
                      <a:pPr algn="l" rtl="0" fontAlgn="ctr"/>
                      <a:r>
                        <a:rPr lang="en-GB" sz="1200" b="1" i="0" u="none" strike="noStrike">
                          <a:solidFill>
                            <a:srgbClr val="000000"/>
                          </a:solidFill>
                          <a:effectLst/>
                          <a:latin typeface="Calibri" panose="020F0502020204030204" pitchFamily="34" charset="0"/>
                        </a:rPr>
                        <a:t>US Inflation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0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FF0000"/>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FF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85594804"/>
                  </a:ext>
                </a:extLst>
              </a:tr>
              <a:tr h="238269">
                <a:tc>
                  <a:txBody>
                    <a:bodyPr/>
                    <a:lstStyle/>
                    <a:p>
                      <a:pPr algn="l" rtl="0" fontAlgn="ctr"/>
                      <a:r>
                        <a:rPr lang="en-GB" sz="1200" b="1" i="0" u="none" strike="noStrike">
                          <a:solidFill>
                            <a:srgbClr val="000000"/>
                          </a:solidFill>
                          <a:effectLst/>
                          <a:latin typeface="Calibri" panose="020F0502020204030204" pitchFamily="34" charset="0"/>
                        </a:rPr>
                        <a:t>Exchange Rate 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255.9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308.9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309.1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310.0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310.0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310.0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630698"/>
                  </a:ext>
                </a:extLst>
              </a:tr>
              <a:tr h="348449">
                <a:tc>
                  <a:txBody>
                    <a:bodyPr/>
                    <a:lstStyle/>
                    <a:p>
                      <a:pPr algn="l" rtl="0" fontAlgn="ctr"/>
                      <a:r>
                        <a:rPr lang="en-US" sz="1200" b="1" i="0" u="none" strike="noStrike" dirty="0">
                          <a:solidFill>
                            <a:srgbClr val="000000"/>
                          </a:solidFill>
                          <a:effectLst/>
                          <a:latin typeface="Calibri" panose="020F0502020204030204" pitchFamily="34" charset="0"/>
                        </a:rPr>
                        <a:t>Average Capacity Delivered to Discos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GB" sz="1000" b="1" i="0" u="none" strike="noStrike">
                          <a:solidFill>
                            <a:srgbClr val="000000"/>
                          </a:solidFill>
                          <a:effectLst/>
                          <a:latin typeface="Calibri" panose="020F0502020204030204" pitchFamily="34" charset="0"/>
                        </a:rPr>
                        <a:t>GWh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26,141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23,807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FF0000"/>
                          </a:solidFill>
                          <a:effectLst/>
                          <a:latin typeface="Calibri" panose="020F0502020204030204" pitchFamily="34" charset="0"/>
                        </a:rPr>
                        <a:t>26,066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FF0000"/>
                          </a:solidFill>
                          <a:effectLst/>
                          <a:latin typeface="Calibri" panose="020F0502020204030204" pitchFamily="34" charset="0"/>
                        </a:rPr>
                        <a:t>27,414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29,546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39,035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42,581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91199901"/>
                  </a:ext>
                </a:extLst>
              </a:tr>
              <a:tr h="238269">
                <a:tc>
                  <a:txBody>
                    <a:bodyPr/>
                    <a:lstStyle/>
                    <a:p>
                      <a:pPr algn="l" rtl="0" fontAlgn="ctr"/>
                      <a:r>
                        <a:rPr lang="en-GB" sz="1200" b="1" i="0" u="none" strike="noStrike">
                          <a:solidFill>
                            <a:srgbClr val="000000"/>
                          </a:solidFill>
                          <a:effectLst/>
                          <a:latin typeface="Calibri" panose="020F0502020204030204" pitchFamily="34" charset="0"/>
                        </a:rPr>
                        <a:t>Generation Cost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N/kWh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19.9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42862"/>
                  </a:ext>
                </a:extLst>
              </a:tr>
              <a:tr h="238269">
                <a:tc>
                  <a:txBody>
                    <a:bodyPr/>
                    <a:lstStyle/>
                    <a:p>
                      <a:pPr algn="l" rtl="0" fontAlgn="ctr"/>
                      <a:r>
                        <a:rPr lang="en-GB" sz="1200" b="1" i="0" u="none" strike="noStrike">
                          <a:solidFill>
                            <a:srgbClr val="000000"/>
                          </a:solidFill>
                          <a:effectLst/>
                          <a:latin typeface="Calibri" panose="020F0502020204030204" pitchFamily="34" charset="0"/>
                        </a:rPr>
                        <a:t>Transmission Cost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GB" sz="1000" b="1" i="0" u="none" strike="noStrike">
                          <a:solidFill>
                            <a:srgbClr val="000000"/>
                          </a:solidFill>
                          <a:effectLst/>
                          <a:latin typeface="Calibri" panose="020F0502020204030204" pitchFamily="34" charset="0"/>
                        </a:rPr>
                        <a:t>N/kWh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en-NG" sz="1100" b="1"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FF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dirty="0">
                          <a:solidFill>
                            <a:srgbClr val="FF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dirty="0">
                          <a:solidFill>
                            <a:srgbClr val="000000"/>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3565271851"/>
                  </a:ext>
                </a:extLst>
              </a:tr>
              <a:tr h="248320">
                <a:tc>
                  <a:txBody>
                    <a:bodyPr/>
                    <a:lstStyle/>
                    <a:p>
                      <a:pPr algn="l" rtl="0" fontAlgn="ctr"/>
                      <a:r>
                        <a:rPr lang="en-GB" sz="1200" b="1" i="0" u="none" strike="noStrike">
                          <a:solidFill>
                            <a:srgbClr val="000000"/>
                          </a:solidFill>
                          <a:effectLst/>
                          <a:latin typeface="Calibri" panose="020F0502020204030204" pitchFamily="34" charset="0"/>
                        </a:rPr>
                        <a:t> End-User Cost Reflective Tariff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N/kWh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42.6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17269"/>
                  </a:ext>
                </a:extLst>
              </a:tr>
              <a:tr h="238269">
                <a:tc>
                  <a:txBody>
                    <a:bodyPr/>
                    <a:lstStyle/>
                    <a:p>
                      <a:pPr algn="l" rtl="0" fontAlgn="ctr"/>
                      <a:r>
                        <a:rPr lang="en-GB" sz="1200" b="1" i="0" u="none" strike="noStrike" dirty="0">
                          <a:solidFill>
                            <a:srgbClr val="000000"/>
                          </a:solidFill>
                          <a:effectLst/>
                          <a:latin typeface="Calibri" panose="020F0502020204030204" pitchFamily="34" charset="0"/>
                        </a:rPr>
                        <a:t>End-User Allowed Tariffs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GB" sz="1000" b="1" i="0" u="none" strike="noStrike">
                          <a:solidFill>
                            <a:srgbClr val="000000"/>
                          </a:solidFill>
                          <a:effectLst/>
                          <a:latin typeface="Calibri" panose="020F0502020204030204" pitchFamily="34" charset="0"/>
                        </a:rPr>
                        <a:t>N/kWh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FF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FF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828209087"/>
                  </a:ext>
                </a:extLst>
              </a:tr>
              <a:tr h="238269">
                <a:tc>
                  <a:txBody>
                    <a:bodyPr/>
                    <a:lstStyle/>
                    <a:p>
                      <a:pPr algn="l" rtl="0" fontAlgn="ctr"/>
                      <a:r>
                        <a:rPr lang="en-GB" sz="1200" b="1" i="0" u="none" strike="noStrike">
                          <a:solidFill>
                            <a:srgbClr val="000000"/>
                          </a:solidFill>
                          <a:effectLst/>
                          <a:latin typeface="Calibri" panose="020F0502020204030204" pitchFamily="34" charset="0"/>
                        </a:rPr>
                        <a:t>Tariff Shortfall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N'000,000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165,217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263,502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322,270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FF0000"/>
                          </a:solidFill>
                          <a:effectLst/>
                          <a:latin typeface="Calibri" panose="020F0502020204030204" pitchFamily="34" charset="0"/>
                        </a:rPr>
                        <a:t>402,573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522,233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dirty="0">
                          <a:solidFill>
                            <a:srgbClr val="000000"/>
                          </a:solidFill>
                          <a:effectLst/>
                          <a:latin typeface="Calibri" panose="020F0502020204030204" pitchFamily="34" charset="0"/>
                        </a:rPr>
                        <a:t> 80,980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788798"/>
                  </a:ext>
                </a:extLst>
              </a:tr>
              <a:tr h="238269">
                <a:tc>
                  <a:txBody>
                    <a:bodyPr/>
                    <a:lstStyle/>
                    <a:p>
                      <a:pPr algn="l" rtl="0" fontAlgn="ctr"/>
                      <a:r>
                        <a:rPr lang="en-GB" sz="1200" b="1" i="0" u="none" strike="noStrike">
                          <a:solidFill>
                            <a:srgbClr val="000000"/>
                          </a:solidFill>
                          <a:effectLst/>
                          <a:latin typeface="Calibri" panose="020F0502020204030204" pitchFamily="34" charset="0"/>
                        </a:rPr>
                        <a:t>Market Shortfall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GB" sz="1000" b="1" i="0" u="none" strike="noStrike">
                          <a:solidFill>
                            <a:srgbClr val="000000"/>
                          </a:solidFill>
                          <a:effectLst/>
                          <a:latin typeface="Calibri" panose="020F0502020204030204" pitchFamily="34" charset="0"/>
                        </a:rPr>
                        <a:t>N'000,000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-159,205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000000"/>
                          </a:solidFill>
                          <a:effectLst/>
                          <a:latin typeface="Calibri" panose="020F0502020204030204" pitchFamily="34" charset="0"/>
                        </a:rPr>
                        <a:t>-317,382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FF0000"/>
                          </a:solidFill>
                          <a:effectLst/>
                          <a:latin typeface="Calibri" panose="020F0502020204030204" pitchFamily="34" charset="0"/>
                        </a:rPr>
                        <a:t>-405,471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NG" sz="1100" b="1" i="0" u="none" strike="noStrike">
                          <a:solidFill>
                            <a:srgbClr val="FF0000"/>
                          </a:solidFill>
                          <a:effectLst/>
                          <a:latin typeface="Calibri" panose="020F0502020204030204" pitchFamily="34" charset="0"/>
                        </a:rPr>
                        <a:t>-470,468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GB" sz="1100" b="1"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GB" sz="1100" b="1"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n-GB" sz="1100" b="1"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2623486534"/>
                  </a:ext>
                </a:extLst>
              </a:tr>
              <a:tr h="240309">
                <a:tc>
                  <a:txBody>
                    <a:bodyPr/>
                    <a:lstStyle/>
                    <a:p>
                      <a:pPr algn="l" rtl="0" fontAlgn="ctr"/>
                      <a:r>
                        <a:rPr lang="en-US" sz="1200" b="1" i="0" u="none" strike="noStrike" dirty="0">
                          <a:solidFill>
                            <a:srgbClr val="000000"/>
                          </a:solidFill>
                          <a:effectLst/>
                          <a:latin typeface="Calibri" panose="020F0502020204030204" pitchFamily="34" charset="0"/>
                        </a:rPr>
                        <a:t>Bal. Due To/(From) Discos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N'000,000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6,012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-53,880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-83,201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NG" sz="1100" b="1" i="0" u="none" strike="noStrike">
                          <a:solidFill>
                            <a:srgbClr val="000000"/>
                          </a:solidFill>
                          <a:effectLst/>
                          <a:latin typeface="Calibri" panose="020F0502020204030204" pitchFamily="34" charset="0"/>
                        </a:rPr>
                        <a:t>-67,895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83318"/>
                  </a:ext>
                </a:extLst>
              </a:tr>
              <a:tr h="238269">
                <a:tc>
                  <a:txBody>
                    <a:bodyPr/>
                    <a:lstStyle/>
                    <a:p>
                      <a:pPr algn="l" rtl="0" fontAlgn="ctr"/>
                      <a:r>
                        <a:rPr lang="en-GB" sz="1200" b="1" i="0" u="none" strike="noStrike">
                          <a:solidFill>
                            <a:srgbClr val="000000"/>
                          </a:solidFill>
                          <a:effectLst/>
                          <a:latin typeface="Calibri" panose="020F0502020204030204" pitchFamily="34" charset="0"/>
                        </a:rPr>
                        <a:t>Cumulative Tariff Shortfall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000" b="1" i="0" u="none" strike="noStrike">
                          <a:solidFill>
                            <a:srgbClr val="000000"/>
                          </a:solidFill>
                          <a:effectLst/>
                          <a:latin typeface="Calibri" panose="020F0502020204030204" pitchFamily="34" charset="0"/>
                        </a:rPr>
                        <a:t>N'000,000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008000"/>
                          </a:solidFill>
                          <a:effectLst/>
                          <a:latin typeface="Calibri" panose="020F0502020204030204" pitchFamily="34" charset="0"/>
                        </a:rPr>
                        <a:t>165,217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008000"/>
                          </a:solidFill>
                          <a:effectLst/>
                          <a:latin typeface="Calibri" panose="020F0502020204030204" pitchFamily="34" charset="0"/>
                        </a:rPr>
                        <a:t>428,718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008000"/>
                          </a:solidFill>
                          <a:effectLst/>
                          <a:latin typeface="Calibri" panose="020F0502020204030204" pitchFamily="34" charset="0"/>
                        </a:rPr>
                        <a:t>750,988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008000"/>
                          </a:solidFill>
                          <a:effectLst/>
                          <a:latin typeface="Calibri" panose="020F0502020204030204" pitchFamily="34" charset="0"/>
                        </a:rPr>
                        <a:t>1,153,561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NG" sz="1100" b="1" i="0" u="none" strike="noStrike">
                          <a:solidFill>
                            <a:srgbClr val="008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NG" sz="1100" b="1" i="0" u="none" strike="noStrike">
                          <a:solidFill>
                            <a:srgbClr val="008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NG"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597530"/>
                  </a:ext>
                </a:extLst>
              </a:tr>
              <a:tr h="300387">
                <a:tc>
                  <a:txBody>
                    <a:bodyPr/>
                    <a:lstStyle/>
                    <a:p>
                      <a:pPr algn="l" rtl="0" fontAlgn="ctr"/>
                      <a:r>
                        <a:rPr lang="en-GB" sz="1200" b="1" i="0" u="none" strike="noStrike">
                          <a:solidFill>
                            <a:srgbClr val="000000"/>
                          </a:solidFill>
                          <a:effectLst/>
                          <a:latin typeface="Calibri" panose="020F0502020204030204" pitchFamily="34" charset="0"/>
                        </a:rPr>
                        <a:t>Cumulative Market Shortfall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000" b="1" i="0" u="none" strike="noStrike">
                          <a:solidFill>
                            <a:srgbClr val="000000"/>
                          </a:solidFill>
                          <a:effectLst/>
                          <a:latin typeface="Calibri" panose="020F0502020204030204" pitchFamily="34" charset="0"/>
                        </a:rPr>
                        <a:t>N'000,000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-159,205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-476,587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-882,058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-1,352,525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NG" sz="1100" b="1"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NG"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NG"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463371"/>
                  </a:ext>
                </a:extLst>
              </a:tr>
              <a:tr h="240309">
                <a:tc>
                  <a:txBody>
                    <a:bodyPr/>
                    <a:lstStyle/>
                    <a:p>
                      <a:pPr algn="l" rtl="0" fontAlgn="ctr"/>
                      <a:r>
                        <a:rPr lang="en-US" sz="1200" b="1" i="0" u="none" strike="noStrike" dirty="0">
                          <a:solidFill>
                            <a:srgbClr val="000000"/>
                          </a:solidFill>
                          <a:effectLst/>
                          <a:latin typeface="Calibri" panose="020F0502020204030204" pitchFamily="34" charset="0"/>
                        </a:rPr>
                        <a:t>Total Bal. to/from to Disco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000" b="1" i="0" u="none" strike="noStrike">
                          <a:solidFill>
                            <a:srgbClr val="000000"/>
                          </a:solidFill>
                          <a:effectLst/>
                          <a:latin typeface="Calibri" panose="020F0502020204030204" pitchFamily="34" charset="0"/>
                        </a:rPr>
                        <a:t>N'000,000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6,012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-47,869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-131,070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-198,965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NG" sz="1100" b="1"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NG"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NG"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188933"/>
                  </a:ext>
                </a:extLst>
              </a:tr>
            </a:tbl>
          </a:graphicData>
        </a:graphic>
      </p:graphicFrame>
    </p:spTree>
    <p:extLst>
      <p:ext uri="{BB962C8B-B14F-4D97-AF65-F5344CB8AC3E}">
        <p14:creationId xmlns:p14="http://schemas.microsoft.com/office/powerpoint/2010/main" val="3101730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WHERE ARE WE GOING-the ROLE OF THE </a:t>
            </a:r>
            <a:r>
              <a:rPr lang="en-GB" b="1" dirty="0" err="1"/>
              <a:t>fEDERAL</a:t>
            </a:r>
            <a:r>
              <a:rPr lang="en-GB" b="1" dirty="0"/>
              <a:t> </a:t>
            </a:r>
            <a:r>
              <a:rPr lang="en-GB" b="1" dirty="0" err="1"/>
              <a:t>gOVERNMENT</a:t>
            </a:r>
            <a:r>
              <a:rPr lang="en-GB" b="1" dirty="0"/>
              <a:t> IN THE NESI</a:t>
            </a:r>
            <a:endParaRPr lang="en-US" dirty="0"/>
          </a:p>
        </p:txBody>
      </p:sp>
      <p:sp>
        <p:nvSpPr>
          <p:cNvPr id="3" name="Content Placeholder 2"/>
          <p:cNvSpPr>
            <a:spLocks noGrp="1"/>
          </p:cNvSpPr>
          <p:nvPr>
            <p:ph idx="1"/>
          </p:nvPr>
        </p:nvSpPr>
        <p:spPr>
          <a:xfrm>
            <a:off x="1451579" y="1853754"/>
            <a:ext cx="9603275" cy="3450613"/>
          </a:xfrm>
        </p:spPr>
        <p:txBody>
          <a:bodyPr/>
          <a:lstStyle/>
          <a:p>
            <a:pPr marL="457200" indent="-457200">
              <a:buFont typeface="+mj-lt"/>
              <a:buAutoNum type="arabicPeriod"/>
            </a:pPr>
            <a:r>
              <a:rPr lang="en-GB" dirty="0"/>
              <a:t>N213 Billion- The CBN-NEMSF Facility in 2015</a:t>
            </a:r>
          </a:p>
          <a:p>
            <a:pPr marL="457200" indent="-457200">
              <a:buFont typeface="+mj-lt"/>
              <a:buAutoNum type="arabicPeriod"/>
            </a:pPr>
            <a:r>
              <a:rPr lang="en-GB" dirty="0"/>
              <a:t>N710 Billion- FG Power Assistance Fund</a:t>
            </a:r>
          </a:p>
          <a:p>
            <a:pPr marL="457200" indent="-457200">
              <a:buFont typeface="+mj-lt"/>
              <a:buAutoNum type="arabicPeriod"/>
            </a:pPr>
            <a:r>
              <a:rPr lang="en-GB" dirty="0"/>
              <a:t>N600 Billion</a:t>
            </a:r>
          </a:p>
          <a:p>
            <a:pPr marL="457200" indent="-457200">
              <a:buFont typeface="+mj-lt"/>
              <a:buAutoNum type="arabicPeriod"/>
            </a:pPr>
            <a:r>
              <a:rPr lang="en-GB" dirty="0"/>
              <a:t>Extra Ordinary Tariff Review</a:t>
            </a:r>
          </a:p>
          <a:p>
            <a:pPr marL="457200" indent="-457200">
              <a:buFont typeface="+mj-lt"/>
              <a:buAutoNum type="arabicPeriod"/>
            </a:pPr>
            <a:r>
              <a:rPr lang="en-GB" dirty="0"/>
              <a:t>FG and Siemens Partnership</a:t>
            </a:r>
          </a:p>
          <a:p>
            <a:pPr marL="457200" indent="-457200">
              <a:buFont typeface="+mj-lt"/>
              <a:buAutoNum type="arabicPeriod"/>
            </a:pPr>
            <a:r>
              <a:rPr lang="en-GB" dirty="0"/>
              <a:t>The World Bank</a:t>
            </a:r>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97618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
        <p:nvSpPr>
          <p:cNvPr id="5" name="Content Placeholder 5">
            <a:extLst>
              <a:ext uri="{FF2B5EF4-FFF2-40B4-BE49-F238E27FC236}">
                <a16:creationId xmlns:a16="http://schemas.microsoft.com/office/drawing/2014/main" id="{95B8BE7C-CF26-4CBA-86FE-704CC52C9CA7}"/>
              </a:ext>
            </a:extLst>
          </p:cNvPr>
          <p:cNvSpPr>
            <a:spLocks noGrp="1"/>
          </p:cNvSpPr>
          <p:nvPr>
            <p:ph idx="1"/>
          </p:nvPr>
        </p:nvSpPr>
        <p:spPr>
          <a:xfrm>
            <a:off x="152507" y="1853754"/>
            <a:ext cx="6475614" cy="4397417"/>
          </a:xfrm>
          <a:blipFill dpi="0" rotWithShape="1">
            <a:blip r:embed="rId2">
              <a:alphaModFix amt="50000"/>
            </a:blip>
            <a:srcRect/>
            <a:stretch>
              <a:fillRect l="1000" t="-5000" r="1000" b="1000"/>
            </a:stretch>
          </a:blipFill>
          <a:ln w="19050">
            <a:solidFill>
              <a:srgbClr val="E40C4E"/>
            </a:solidFill>
          </a:ln>
        </p:spPr>
        <p:txBody>
          <a:bodyPr>
            <a:noAutofit/>
          </a:bodyPr>
          <a:lstStyle/>
          <a:p>
            <a:pPr>
              <a:lnSpc>
                <a:spcPct val="100000"/>
              </a:lnSpc>
              <a:buFont typeface="Wingdings" panose="05000000000000000000" pitchFamily="2" charset="2"/>
              <a:buChar char="§"/>
            </a:pPr>
            <a:r>
              <a:rPr lang="en-GB" sz="1800" dirty="0">
                <a:latin typeface="Tw Cen MT" panose="020B0602020104020603" pitchFamily="34" charset="0"/>
              </a:rPr>
              <a:t>Restore NESI to a contract based TEM</a:t>
            </a:r>
          </a:p>
          <a:p>
            <a:pPr>
              <a:lnSpc>
                <a:spcPct val="100000"/>
              </a:lnSpc>
              <a:buFont typeface="Wingdings" panose="05000000000000000000" pitchFamily="2" charset="2"/>
              <a:buChar char="§"/>
            </a:pPr>
            <a:r>
              <a:rPr lang="en-GB" sz="1800" dirty="0">
                <a:latin typeface="Tw Cen MT" panose="020B0602020104020603" pitchFamily="34" charset="0"/>
              </a:rPr>
              <a:t>Improve supply services by targeting PIP at interphase and loss reduction strategies  </a:t>
            </a:r>
          </a:p>
          <a:p>
            <a:pPr>
              <a:lnSpc>
                <a:spcPct val="100000"/>
              </a:lnSpc>
              <a:buFont typeface="Wingdings" panose="05000000000000000000" pitchFamily="2" charset="2"/>
              <a:buChar char="§"/>
            </a:pPr>
            <a:r>
              <a:rPr lang="en-GB" sz="1800" dirty="0">
                <a:latin typeface="Tw Cen MT" panose="020B0602020104020603" pitchFamily="34" charset="0"/>
              </a:rPr>
              <a:t>Define a gliding path towards cost reflective tariffs</a:t>
            </a:r>
          </a:p>
          <a:p>
            <a:pPr>
              <a:lnSpc>
                <a:spcPct val="100000"/>
              </a:lnSpc>
              <a:buFont typeface="Wingdings" panose="05000000000000000000" pitchFamily="2" charset="2"/>
              <a:buChar char="§"/>
            </a:pPr>
            <a:r>
              <a:rPr lang="en-GB" sz="1800" dirty="0">
                <a:latin typeface="Tw Cen MT" panose="020B0602020104020603" pitchFamily="34" charset="0"/>
              </a:rPr>
              <a:t>Develop a funding mechanism to finance revenue shortfall</a:t>
            </a:r>
          </a:p>
          <a:p>
            <a:pPr>
              <a:lnSpc>
                <a:spcPct val="100000"/>
              </a:lnSpc>
              <a:buFont typeface="Wingdings" panose="05000000000000000000" pitchFamily="2" charset="2"/>
              <a:buChar char="§"/>
            </a:pPr>
            <a:r>
              <a:rPr lang="en-GB" sz="1800" dirty="0">
                <a:latin typeface="Tw Cen MT" panose="020B0602020104020603" pitchFamily="34" charset="0"/>
              </a:rPr>
              <a:t>Improve governance and co-ordination among key players</a:t>
            </a:r>
          </a:p>
          <a:p>
            <a:pPr>
              <a:lnSpc>
                <a:spcPct val="100000"/>
              </a:lnSpc>
              <a:buFont typeface="Wingdings" panose="05000000000000000000" pitchFamily="2" charset="2"/>
              <a:buChar char="§"/>
            </a:pPr>
            <a:r>
              <a:rPr lang="en-GB" sz="1800" dirty="0">
                <a:latin typeface="Tw Cen MT" panose="020B0602020104020603" pitchFamily="34" charset="0"/>
              </a:rPr>
              <a:t>Improve investors/lenders confidence on sector’s risk profile</a:t>
            </a:r>
          </a:p>
          <a:p>
            <a:pPr>
              <a:lnSpc>
                <a:spcPct val="100000"/>
              </a:lnSpc>
              <a:buFont typeface="Wingdings" panose="05000000000000000000" pitchFamily="2" charset="2"/>
              <a:buChar char="§"/>
            </a:pPr>
            <a:r>
              <a:rPr lang="en-GB" sz="1800" dirty="0">
                <a:latin typeface="Tw Cen MT" panose="020B0602020104020603" pitchFamily="34" charset="0"/>
              </a:rPr>
              <a:t>Provide regulatory certainty and enforcement activities</a:t>
            </a:r>
          </a:p>
          <a:p>
            <a:pPr>
              <a:lnSpc>
                <a:spcPct val="100000"/>
              </a:lnSpc>
              <a:buFont typeface="Wingdings" panose="05000000000000000000" pitchFamily="2" charset="2"/>
              <a:buChar char="§"/>
            </a:pPr>
            <a:r>
              <a:rPr lang="en-GB" sz="1800" dirty="0">
                <a:latin typeface="Tw Cen MT" panose="020B0602020104020603" pitchFamily="34" charset="0"/>
              </a:rPr>
              <a:t>Remove legal encumbrancers</a:t>
            </a:r>
          </a:p>
          <a:p>
            <a:pPr>
              <a:lnSpc>
                <a:spcPct val="100000"/>
              </a:lnSpc>
              <a:buFont typeface="Wingdings" panose="05000000000000000000" pitchFamily="2" charset="2"/>
              <a:buChar char="§"/>
            </a:pPr>
            <a:r>
              <a:rPr lang="en-GB" sz="1800" dirty="0">
                <a:latin typeface="Tw Cen MT" panose="020B0602020104020603" pitchFamily="34" charset="0"/>
              </a:rPr>
              <a:t>Overcome technical bottlenecks</a:t>
            </a:r>
          </a:p>
          <a:p>
            <a:pPr>
              <a:lnSpc>
                <a:spcPct val="100000"/>
              </a:lnSpc>
              <a:buFont typeface="Wingdings" panose="05000000000000000000" pitchFamily="2" charset="2"/>
              <a:buChar char="§"/>
            </a:pPr>
            <a:r>
              <a:rPr lang="en-GB" sz="1800" dirty="0">
                <a:latin typeface="Tw Cen MT" panose="020B0602020104020603" pitchFamily="34" charset="0"/>
              </a:rPr>
              <a:t>Engagement of new markets (MAP, Smart Metering, Mini grid </a:t>
            </a:r>
            <a:r>
              <a:rPr lang="en-GB" sz="1800" dirty="0" err="1">
                <a:latin typeface="Tw Cen MT" panose="020B0602020104020603" pitchFamily="34" charset="0"/>
              </a:rPr>
              <a:t>etc</a:t>
            </a:r>
            <a:r>
              <a:rPr lang="en-GB" sz="1800" dirty="0">
                <a:latin typeface="Tw Cen MT" panose="020B0602020104020603" pitchFamily="34" charset="0"/>
              </a:rPr>
              <a:t>)</a:t>
            </a:r>
          </a:p>
          <a:p>
            <a:pPr>
              <a:lnSpc>
                <a:spcPct val="150000"/>
              </a:lnSpc>
              <a:buFont typeface="Wingdings" panose="05000000000000000000" pitchFamily="2" charset="2"/>
              <a:buChar char="§"/>
            </a:pPr>
            <a:endParaRPr lang="en-GB" sz="1800" dirty="0">
              <a:latin typeface="Tw Cen MT" panose="020B0602020104020603" pitchFamily="34" charset="0"/>
            </a:endParaRPr>
          </a:p>
          <a:p>
            <a:pPr marL="0" indent="0">
              <a:buNone/>
            </a:pPr>
            <a:endParaRPr lang="en-GB" sz="1800" dirty="0">
              <a:latin typeface="Tw Cen MT" panose="020B0602020104020603" pitchFamily="34" charset="0"/>
            </a:endParaRPr>
          </a:p>
          <a:p>
            <a:pPr>
              <a:buFont typeface="Wingdings" panose="05000000000000000000" pitchFamily="2" charset="2"/>
              <a:buChar char="§"/>
            </a:pPr>
            <a:endParaRPr lang="en-GB" sz="1800" dirty="0">
              <a:latin typeface="Tw Cen MT" panose="020B0602020104020603" pitchFamily="34" charset="0"/>
            </a:endParaRPr>
          </a:p>
          <a:p>
            <a:pPr>
              <a:buFont typeface="Wingdings" panose="05000000000000000000" pitchFamily="2" charset="2"/>
              <a:buChar char="§"/>
            </a:pPr>
            <a:endParaRPr lang="en-NG" sz="1800" dirty="0">
              <a:latin typeface="Tw Cen MT" panose="020B0602020104020603" pitchFamily="34" charset="0"/>
            </a:endParaRPr>
          </a:p>
        </p:txBody>
      </p:sp>
      <p:sp>
        <p:nvSpPr>
          <p:cNvPr id="6" name="Title 1">
            <a:extLst>
              <a:ext uri="{FF2B5EF4-FFF2-40B4-BE49-F238E27FC236}">
                <a16:creationId xmlns:a16="http://schemas.microsoft.com/office/drawing/2014/main" id="{360DB075-7807-4937-927F-CC240884CDB3}"/>
              </a:ext>
            </a:extLst>
          </p:cNvPr>
          <p:cNvSpPr>
            <a:spLocks noGrp="1"/>
          </p:cNvSpPr>
          <p:nvPr>
            <p:ph type="title"/>
          </p:nvPr>
        </p:nvSpPr>
        <p:spPr>
          <a:xfrm>
            <a:off x="1451579" y="526144"/>
            <a:ext cx="9603275" cy="1049235"/>
          </a:xfrm>
          <a:noFill/>
        </p:spPr>
        <p:txBody>
          <a:bodyPr vert="horz" lIns="91440" tIns="45720" rIns="91440" bIns="45720" rtlCol="0" anchor="ctr">
            <a:noAutofit/>
          </a:bodyPr>
          <a:lstStyle/>
          <a:p>
            <a:r>
              <a:rPr lang="en-US" sz="2800" b="1" dirty="0"/>
              <a:t>Next phase of the reform: New Paradigm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371" y="1687498"/>
            <a:ext cx="5261955" cy="4397417"/>
          </a:xfrm>
          <a:prstGeom prst="rect">
            <a:avLst/>
          </a:prstGeom>
        </p:spPr>
      </p:pic>
    </p:spTree>
    <p:extLst>
      <p:ext uri="{BB962C8B-B14F-4D97-AF65-F5344CB8AC3E}">
        <p14:creationId xmlns:p14="http://schemas.microsoft.com/office/powerpoint/2010/main" val="4013032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293962" y="890220"/>
            <a:ext cx="9652958" cy="806954"/>
          </a:xfrm>
          <a:noFill/>
        </p:spPr>
        <p:txBody>
          <a:bodyPr vert="horz" lIns="91440" tIns="45720" rIns="91440" bIns="45720" rtlCol="0" anchor="ctr">
            <a:noAutofit/>
          </a:bodyPr>
          <a:lstStyle/>
          <a:p>
            <a:r>
              <a:rPr lang="en-US" sz="2800" b="1" dirty="0"/>
              <a:t>Next phase of the reform: New Paradigm</a:t>
            </a:r>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553848" y="1790181"/>
            <a:ext cx="7035672" cy="3981989"/>
          </a:xfrm>
          <a:noFill/>
          <a:ln w="6350">
            <a:noFill/>
          </a:ln>
        </p:spPr>
        <p:txBody>
          <a:bodyPr>
            <a:normAutofit/>
          </a:bodyPr>
          <a:lstStyle/>
          <a:p>
            <a:pPr lvl="0" algn="just" defTabSz="457200">
              <a:lnSpc>
                <a:spcPct val="150000"/>
              </a:lnSpc>
              <a:spcBef>
                <a:spcPts val="0"/>
              </a:spcBef>
              <a:buFont typeface="Wingdings" panose="05000000000000000000" pitchFamily="2" charset="2"/>
              <a:buChar char="q"/>
            </a:pPr>
            <a:endParaRPr lang="en-US" sz="1800" dirty="0">
              <a:solidFill>
                <a:prstClr val="black"/>
              </a:solidFill>
              <a:latin typeface="Gill Sans MT" panose="020B0502020104020203"/>
            </a:endParaRPr>
          </a:p>
          <a:p>
            <a:pPr lvl="0" algn="just" defTabSz="457200">
              <a:lnSpc>
                <a:spcPct val="150000"/>
              </a:lnSpc>
              <a:spcBef>
                <a:spcPts val="0"/>
              </a:spcBef>
              <a:buFont typeface="Wingdings" panose="05000000000000000000" pitchFamily="2" charset="2"/>
              <a:buChar char="q"/>
            </a:pPr>
            <a:r>
              <a:rPr lang="en-US" sz="1800" dirty="0">
                <a:solidFill>
                  <a:prstClr val="black"/>
                </a:solidFill>
                <a:latin typeface="Gill Sans MT" panose="020B0502020104020203"/>
              </a:rPr>
              <a:t>Market sustainability through innovations</a:t>
            </a:r>
          </a:p>
          <a:p>
            <a:pPr lvl="0" algn="just" defTabSz="457200">
              <a:lnSpc>
                <a:spcPct val="150000"/>
              </a:lnSpc>
              <a:spcBef>
                <a:spcPts val="0"/>
              </a:spcBef>
              <a:buFont typeface="Wingdings" panose="05000000000000000000" pitchFamily="2" charset="2"/>
              <a:buChar char="q"/>
            </a:pPr>
            <a:r>
              <a:rPr lang="en-US" sz="1800" dirty="0">
                <a:solidFill>
                  <a:prstClr val="black"/>
                </a:solidFill>
                <a:latin typeface="Gill Sans MT" panose="020B0502020104020203"/>
              </a:rPr>
              <a:t>Competition, choice </a:t>
            </a:r>
          </a:p>
          <a:p>
            <a:pPr lvl="0" algn="just" defTabSz="457200">
              <a:lnSpc>
                <a:spcPct val="150000"/>
              </a:lnSpc>
              <a:spcBef>
                <a:spcPts val="0"/>
              </a:spcBef>
              <a:buFont typeface="Wingdings" panose="05000000000000000000" pitchFamily="2" charset="2"/>
              <a:buChar char="q"/>
            </a:pPr>
            <a:r>
              <a:rPr lang="en-US" sz="1800" dirty="0">
                <a:solidFill>
                  <a:prstClr val="black"/>
                </a:solidFill>
                <a:latin typeface="Gill Sans MT" panose="020B0502020104020203"/>
              </a:rPr>
              <a:t>Smart grid</a:t>
            </a:r>
          </a:p>
          <a:p>
            <a:pPr lvl="0" algn="just" defTabSz="457200">
              <a:lnSpc>
                <a:spcPct val="150000"/>
              </a:lnSpc>
              <a:spcBef>
                <a:spcPts val="0"/>
              </a:spcBef>
              <a:buFont typeface="Wingdings" panose="05000000000000000000" pitchFamily="2" charset="2"/>
              <a:buChar char="q"/>
            </a:pPr>
            <a:r>
              <a:rPr lang="en-US" sz="1800" dirty="0">
                <a:solidFill>
                  <a:prstClr val="black"/>
                </a:solidFill>
                <a:latin typeface="Gill Sans MT" panose="020B0502020104020203"/>
              </a:rPr>
              <a:t>Customers IT deployment, apps, customer care, choice</a:t>
            </a:r>
          </a:p>
          <a:p>
            <a:pPr lvl="0" algn="just" defTabSz="457200">
              <a:lnSpc>
                <a:spcPct val="150000"/>
              </a:lnSpc>
              <a:spcBef>
                <a:spcPts val="0"/>
              </a:spcBef>
              <a:buFont typeface="Wingdings" panose="05000000000000000000" pitchFamily="2" charset="2"/>
              <a:buChar char="q"/>
            </a:pPr>
            <a:r>
              <a:rPr lang="en-US" sz="1800" dirty="0">
                <a:solidFill>
                  <a:prstClr val="black"/>
                </a:solidFill>
                <a:latin typeface="Gill Sans MT" panose="020B0502020104020203"/>
              </a:rPr>
              <a:t>Cyber Security and the role of block-chain technology</a:t>
            </a:r>
          </a:p>
          <a:p>
            <a:pPr lvl="0" algn="just" defTabSz="457200">
              <a:lnSpc>
                <a:spcPct val="150000"/>
              </a:lnSpc>
              <a:spcBef>
                <a:spcPts val="0"/>
              </a:spcBef>
              <a:buFont typeface="Wingdings" panose="05000000000000000000" pitchFamily="2" charset="2"/>
              <a:buChar char="q"/>
            </a:pPr>
            <a:r>
              <a:rPr lang="en-US" sz="1800" dirty="0">
                <a:solidFill>
                  <a:prstClr val="black"/>
                </a:solidFill>
                <a:latin typeface="Gill Sans MT" panose="020B0502020104020203"/>
              </a:rPr>
              <a:t>Cashless electricity market</a:t>
            </a:r>
          </a:p>
          <a:p>
            <a:pPr lvl="0" algn="just" defTabSz="457200">
              <a:lnSpc>
                <a:spcPct val="150000"/>
              </a:lnSpc>
              <a:spcBef>
                <a:spcPts val="0"/>
              </a:spcBef>
              <a:buFont typeface="Wingdings" panose="05000000000000000000" pitchFamily="2" charset="2"/>
              <a:buChar char="q"/>
            </a:pPr>
            <a:endParaRPr lang="en-GB" sz="1800" dirty="0">
              <a:solidFill>
                <a:prstClr val="black"/>
              </a:solidFill>
              <a:latin typeface="Gill Sans MT" panose="020B0502020104020203"/>
            </a:endParaRPr>
          </a:p>
          <a:p>
            <a:pPr marL="0" lvl="0" indent="0" defTabSz="457200">
              <a:lnSpc>
                <a:spcPct val="100000"/>
              </a:lnSpc>
              <a:spcBef>
                <a:spcPts val="0"/>
              </a:spcBef>
              <a:buNone/>
            </a:pPr>
            <a:endParaRPr lang="en-US" sz="2000" dirty="0">
              <a:solidFill>
                <a:prstClr val="black"/>
              </a:solidFill>
              <a:latin typeface="Gill Sans MT" panose="020B0502020104020203"/>
            </a:endParaRP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26</a:t>
            </a:fld>
            <a:endParaRPr lang="en-US" sz="2000"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488" y="1870364"/>
            <a:ext cx="5571988" cy="4098174"/>
          </a:xfrm>
          <a:prstGeom prst="rect">
            <a:avLst/>
          </a:prstGeom>
        </p:spPr>
      </p:pic>
    </p:spTree>
    <p:extLst>
      <p:ext uri="{BB962C8B-B14F-4D97-AF65-F5344CB8AC3E}">
        <p14:creationId xmlns:p14="http://schemas.microsoft.com/office/powerpoint/2010/main" val="64945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2DBF-3851-644F-9FE5-6D5865321761}"/>
              </a:ext>
            </a:extLst>
          </p:cNvPr>
          <p:cNvSpPr>
            <a:spLocks noGrp="1"/>
          </p:cNvSpPr>
          <p:nvPr>
            <p:ph type="title"/>
          </p:nvPr>
        </p:nvSpPr>
        <p:spPr/>
        <p:txBody>
          <a:bodyPr/>
          <a:lstStyle/>
          <a:p>
            <a:pPr algn="ctr"/>
            <a:r>
              <a:rPr lang="en-US" dirty="0"/>
              <a:t>Key take-aways: challenges meet opportunities</a:t>
            </a:r>
          </a:p>
        </p:txBody>
      </p:sp>
      <p:sp>
        <p:nvSpPr>
          <p:cNvPr id="3" name="Content Placeholder 2">
            <a:extLst>
              <a:ext uri="{FF2B5EF4-FFF2-40B4-BE49-F238E27FC236}">
                <a16:creationId xmlns:a16="http://schemas.microsoft.com/office/drawing/2014/main" id="{2B2CA150-ED17-554A-996E-C70866B975CD}"/>
              </a:ext>
            </a:extLst>
          </p:cNvPr>
          <p:cNvSpPr>
            <a:spLocks noGrp="1"/>
          </p:cNvSpPr>
          <p:nvPr>
            <p:ph idx="1"/>
          </p:nvPr>
        </p:nvSpPr>
        <p:spPr>
          <a:xfrm>
            <a:off x="314433" y="1782855"/>
            <a:ext cx="6705599" cy="4341525"/>
          </a:xfrm>
        </p:spPr>
        <p:txBody>
          <a:bodyPr>
            <a:noAutofit/>
          </a:bodyPr>
          <a:lstStyle/>
          <a:p>
            <a:pPr marL="457200" indent="-457200">
              <a:buAutoNum type="arabicPeriod"/>
            </a:pPr>
            <a:r>
              <a:rPr lang="en-US" sz="1200" b="1" dirty="0"/>
              <a:t>How can we bridge the widening gap between installed/available generation capacity and demand?</a:t>
            </a:r>
          </a:p>
          <a:p>
            <a:pPr marL="457200" indent="-457200">
              <a:buAutoNum type="arabicPeriod"/>
            </a:pPr>
            <a:r>
              <a:rPr lang="en-US" sz="1200" b="1" dirty="0"/>
              <a:t>How do we expand and grow the electricity consumption capacity for industrial and productive base of the economy?</a:t>
            </a:r>
          </a:p>
          <a:p>
            <a:pPr marL="457200" indent="-457200">
              <a:buAutoNum type="arabicPeriod"/>
            </a:pPr>
            <a:r>
              <a:rPr lang="en-US" sz="1200" b="1" dirty="0"/>
              <a:t>Massive investment is required across the electricity value chain-GENCO, DISCO, TRANSCO, GASCO- How do we build consensus and confidence to grow investment in the sector?</a:t>
            </a:r>
          </a:p>
          <a:p>
            <a:pPr marL="457200" indent="-457200">
              <a:buAutoNum type="arabicPeriod"/>
            </a:pPr>
            <a:r>
              <a:rPr lang="en-US" sz="1200" b="1" dirty="0"/>
              <a:t>In view of the economic impact of a possible rise in electricity prices, what other options exists to attain cost recovery in the sector?</a:t>
            </a:r>
          </a:p>
          <a:p>
            <a:pPr marL="457200" indent="-457200">
              <a:buAutoNum type="arabicPeriod"/>
            </a:pPr>
            <a:r>
              <a:rPr lang="en-US" sz="1200" b="1" dirty="0"/>
              <a:t>Liquidity crises has become a threat to the provision of electricity services to consumers in Nigeria and government interventions are on a decline, what alternative policy prescriptions are available?</a:t>
            </a:r>
          </a:p>
          <a:p>
            <a:pPr marL="457200" indent="-457200">
              <a:buAutoNum type="arabicPeriod"/>
            </a:pPr>
            <a:r>
              <a:rPr lang="en-US" sz="1200" b="1" dirty="0"/>
              <a:t>In view of inadequate investment by the distribution companies, what options exists in recapitalizing the DISCOS to be able to make necessary investment</a:t>
            </a:r>
          </a:p>
        </p:txBody>
      </p:sp>
      <p:sp>
        <p:nvSpPr>
          <p:cNvPr id="4" name="Slide Number Placeholder 3">
            <a:extLst>
              <a:ext uri="{FF2B5EF4-FFF2-40B4-BE49-F238E27FC236}">
                <a16:creationId xmlns:a16="http://schemas.microsoft.com/office/drawing/2014/main" id="{5C32A973-3F9A-154D-A8D0-C88633FFB60B}"/>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6" name="Picture 5">
            <a:extLst>
              <a:ext uri="{FF2B5EF4-FFF2-40B4-BE49-F238E27FC236}">
                <a16:creationId xmlns:a16="http://schemas.microsoft.com/office/drawing/2014/main" id="{F1F8A42B-74D5-4041-86FF-C98719A33973}"/>
              </a:ext>
            </a:extLst>
          </p:cNvPr>
          <p:cNvPicPr>
            <a:picLocks noChangeAspect="1"/>
          </p:cNvPicPr>
          <p:nvPr/>
        </p:nvPicPr>
        <p:blipFill>
          <a:blip r:embed="rId2"/>
          <a:stretch>
            <a:fillRect/>
          </a:stretch>
        </p:blipFill>
        <p:spPr>
          <a:xfrm>
            <a:off x="7107463" y="1853753"/>
            <a:ext cx="5084537" cy="4199727"/>
          </a:xfrm>
          <a:prstGeom prst="rect">
            <a:avLst/>
          </a:prstGeom>
        </p:spPr>
      </p:pic>
    </p:spTree>
    <p:extLst>
      <p:ext uri="{BB962C8B-B14F-4D97-AF65-F5344CB8AC3E}">
        <p14:creationId xmlns:p14="http://schemas.microsoft.com/office/powerpoint/2010/main" val="131498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06106" y="890220"/>
            <a:ext cx="8722474" cy="806954"/>
          </a:xfrm>
          <a:noFill/>
        </p:spPr>
        <p:txBody>
          <a:bodyPr vert="horz" lIns="91440" tIns="45720" rIns="91440" bIns="45720" rtlCol="0" anchor="ctr">
            <a:noAutofit/>
          </a:bodyPr>
          <a:lstStyle/>
          <a:p>
            <a:r>
              <a:rPr lang="en-US" sz="2800" b="1" dirty="0"/>
              <a:t>Conclusion</a:t>
            </a:r>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1162840" y="2049607"/>
            <a:ext cx="9784080" cy="3919905"/>
          </a:xfrm>
          <a:noFill/>
          <a:ln w="6350">
            <a:noFill/>
          </a:ln>
        </p:spPr>
        <p:txBody>
          <a:bodyPr>
            <a:normAutofit fontScale="92500" lnSpcReduction="20000"/>
          </a:bodyPr>
          <a:lstStyle/>
          <a:p>
            <a:pPr marL="342900" lvl="0" indent="-342900" algn="just">
              <a:lnSpc>
                <a:spcPct val="120000"/>
              </a:lnSpc>
              <a:buSzPct val="100000"/>
              <a:buFont typeface="Wingdings" pitchFamily="2" charset="2"/>
              <a:buChar char="q"/>
            </a:pPr>
            <a:r>
              <a:rPr lang="en-US" sz="1700" dirty="0">
                <a:solidFill>
                  <a:prstClr val="black"/>
                </a:solidFill>
                <a:latin typeface="Gill Sans MT" panose="020B0502020104020203"/>
              </a:rPr>
              <a:t>Trends in the world economies and increasing national demands will put additional burdens on meeting the self-sufficiency and security goals in these areas of national development.</a:t>
            </a:r>
            <a:endParaRPr lang="en-GB" sz="1700" dirty="0">
              <a:solidFill>
                <a:prstClr val="black"/>
              </a:solidFill>
              <a:latin typeface="Gill Sans MT" panose="020B0502020104020203"/>
            </a:endParaRPr>
          </a:p>
          <a:p>
            <a:pPr marL="342900" lvl="0" indent="-342900" algn="just">
              <a:lnSpc>
                <a:spcPct val="120000"/>
              </a:lnSpc>
              <a:buSzPct val="100000"/>
              <a:buFont typeface="Wingdings" pitchFamily="2" charset="2"/>
              <a:buChar char="q"/>
            </a:pPr>
            <a:r>
              <a:rPr lang="en-GB" sz="1700" dirty="0">
                <a:solidFill>
                  <a:prstClr val="black"/>
                </a:solidFill>
                <a:latin typeface="Gill Sans MT" panose="020B0502020104020203"/>
              </a:rPr>
              <a:t>When contextualized, this means that a nation’s power sector can only be said to be </a:t>
            </a:r>
            <a:r>
              <a:rPr lang="en-GB" sz="1700" b="1" dirty="0">
                <a:solidFill>
                  <a:prstClr val="black"/>
                </a:solidFill>
                <a:latin typeface="Gill Sans MT" panose="020B0502020104020203"/>
              </a:rPr>
              <a:t>sustainably developing</a:t>
            </a:r>
            <a:r>
              <a:rPr lang="en-GB" sz="1700" dirty="0">
                <a:solidFill>
                  <a:prstClr val="black"/>
                </a:solidFill>
                <a:latin typeface="Gill Sans MT" panose="020B0502020104020203"/>
              </a:rPr>
              <a:t> if it is effectively positioned to support and anchor the economic and human development needs of today’s people, while primed to meet the energy needs of future generations;</a:t>
            </a:r>
          </a:p>
          <a:p>
            <a:pPr marL="342900" lvl="0" indent="-342900" algn="just">
              <a:lnSpc>
                <a:spcPct val="120000"/>
              </a:lnSpc>
              <a:buSzPct val="100000"/>
              <a:buFont typeface="Wingdings" pitchFamily="2" charset="2"/>
              <a:buChar char="q"/>
            </a:pPr>
            <a:r>
              <a:rPr lang="en-GB" sz="1700" dirty="0">
                <a:solidFill>
                  <a:prstClr val="black"/>
                </a:solidFill>
                <a:latin typeface="Gill Sans MT" panose="020B0502020104020203"/>
              </a:rPr>
              <a:t> The Nigerian power sector of over a 208 million people is still abjectly stuck and hovering around 4,500MW;</a:t>
            </a:r>
          </a:p>
          <a:p>
            <a:pPr lvl="0" algn="just">
              <a:buFont typeface="Wingdings" panose="05000000000000000000" pitchFamily="2" charset="2"/>
              <a:buChar char="q"/>
            </a:pPr>
            <a:r>
              <a:rPr lang="en-GB" sz="1700" dirty="0">
                <a:solidFill>
                  <a:prstClr val="black"/>
                </a:solidFill>
                <a:latin typeface="Gill Sans MT" panose="020B0502020104020203"/>
              </a:rPr>
              <a:t> The Nigerian Electricity Supply Industry (NESI) therefore must transit towards </a:t>
            </a:r>
            <a:r>
              <a:rPr lang="en-GB" sz="1700" b="1" dirty="0">
                <a:solidFill>
                  <a:prstClr val="black"/>
                </a:solidFill>
                <a:latin typeface="Gill Sans MT" panose="020B0502020104020203"/>
              </a:rPr>
              <a:t>sustainability,</a:t>
            </a:r>
            <a:r>
              <a:rPr lang="en-GB" sz="1700" dirty="0">
                <a:solidFill>
                  <a:prstClr val="black"/>
                </a:solidFill>
                <a:latin typeface="Gill Sans MT" panose="020B0502020104020203"/>
              </a:rPr>
              <a:t> if it is to achieve social, environmental and economic growth.</a:t>
            </a:r>
            <a:r>
              <a:rPr lang="en-GB" sz="1600" dirty="0">
                <a:solidFill>
                  <a:prstClr val="black"/>
                </a:solidFill>
              </a:rPr>
              <a:t> Solving Energy Challenges in Nigeria is solving about 50% of the Nation’s Problems:</a:t>
            </a:r>
          </a:p>
          <a:p>
            <a:pPr marL="576263" lvl="1" indent="-179388" algn="just">
              <a:buFont typeface="Wingdings" panose="05000000000000000000" pitchFamily="2" charset="2"/>
              <a:buChar char="§"/>
            </a:pPr>
            <a:r>
              <a:rPr lang="en-GB" sz="1600" dirty="0">
                <a:solidFill>
                  <a:prstClr val="black"/>
                </a:solidFill>
              </a:rPr>
              <a:t>Promoting Job creation for the teeming youths.</a:t>
            </a:r>
          </a:p>
          <a:p>
            <a:pPr marL="576263" lvl="1" indent="-179388" algn="just">
              <a:buFont typeface="Wingdings" panose="05000000000000000000" pitchFamily="2" charset="2"/>
              <a:buChar char="§"/>
            </a:pPr>
            <a:r>
              <a:rPr lang="en-GB" sz="1600" dirty="0">
                <a:solidFill>
                  <a:prstClr val="black"/>
                </a:solidFill>
              </a:rPr>
              <a:t>Promotion of sustainable energy for sustainable development which will promote support for emerging economies in water supply, access to school, access to health, access to roads and improved manufacturing capacity, ICT, transportation, agriculture</a:t>
            </a:r>
          </a:p>
          <a:p>
            <a:pPr marL="0" lvl="0" indent="0" algn="just">
              <a:lnSpc>
                <a:spcPct val="120000"/>
              </a:lnSpc>
              <a:buSzPct val="100000"/>
              <a:buNone/>
            </a:pPr>
            <a:endParaRPr lang="en-GB" sz="1700" dirty="0">
              <a:solidFill>
                <a:prstClr val="black"/>
              </a:solidFill>
              <a:latin typeface="Gill Sans MT" panose="020B0502020104020203"/>
            </a:endParaRP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28</a:t>
            </a:fld>
            <a:endParaRPr lang="en-US" sz="2000" dirty="0">
              <a:solidFill>
                <a:schemeClr val="bg2"/>
              </a:solidFill>
            </a:endParaRPr>
          </a:p>
        </p:txBody>
      </p:sp>
      <p:sp>
        <p:nvSpPr>
          <p:cNvPr id="5" name="Oval 4">
            <a:extLst>
              <a:ext uri="{FF2B5EF4-FFF2-40B4-BE49-F238E27FC236}">
                <a16:creationId xmlns:a16="http://schemas.microsoft.com/office/drawing/2014/main" id="{79D89F08-FB03-4C86-B046-6993C9EAFA31}"/>
              </a:ext>
            </a:extLst>
          </p:cNvPr>
          <p:cNvSpPr/>
          <p:nvPr/>
        </p:nvSpPr>
        <p:spPr>
          <a:xfrm>
            <a:off x="11126327" y="6211957"/>
            <a:ext cx="224160" cy="2026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21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40070" y="890220"/>
            <a:ext cx="9437839" cy="806954"/>
          </a:xfrm>
          <a:noFill/>
        </p:spPr>
        <p:txBody>
          <a:bodyPr vert="horz" lIns="91440" tIns="45720" rIns="91440" bIns="45720" rtlCol="0" anchor="ctr">
            <a:noAutofit/>
          </a:bodyPr>
          <a:lstStyle/>
          <a:p>
            <a:pPr algn="ctr"/>
            <a:r>
              <a:rPr lang="en-US" sz="2800" b="1" dirty="0"/>
              <a:t>Thank You</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8" y="6321945"/>
            <a:ext cx="496454" cy="202679"/>
          </a:xfrm>
        </p:spPr>
        <p:txBody>
          <a:bodyPr/>
          <a:lstStyle/>
          <a:p>
            <a:fld id="{6D22F896-40B5-4ADD-8801-0D06FADFA095}" type="slidenum">
              <a:rPr lang="en-US" sz="2000" smtClean="0">
                <a:solidFill>
                  <a:schemeClr val="bg2"/>
                </a:solidFill>
              </a:rPr>
              <a:t>29</a:t>
            </a:fld>
            <a:endParaRPr lang="en-US" sz="2000" dirty="0">
              <a:solidFill>
                <a:schemeClr val="bg2"/>
              </a:solidFill>
            </a:endParaRPr>
          </a:p>
        </p:txBody>
      </p:sp>
      <p:sp>
        <p:nvSpPr>
          <p:cNvPr id="7" name="TextBox 7">
            <a:extLst>
              <a:ext uri="{FF2B5EF4-FFF2-40B4-BE49-F238E27FC236}">
                <a16:creationId xmlns:a16="http://schemas.microsoft.com/office/drawing/2014/main" id="{BD140D79-C62C-469A-9491-CAF5293F0F7C}"/>
              </a:ext>
            </a:extLst>
          </p:cNvPr>
          <p:cNvSpPr txBox="1">
            <a:spLocks noChangeArrowheads="1"/>
          </p:cNvSpPr>
          <p:nvPr/>
        </p:nvSpPr>
        <p:spPr bwMode="auto">
          <a:xfrm>
            <a:off x="1440069" y="2088956"/>
            <a:ext cx="4063583" cy="3908762"/>
          </a:xfrm>
          <a:prstGeom prst="rect">
            <a:avLst/>
          </a:prstGeom>
          <a:solidFill>
            <a:srgbClr val="C0B29A"/>
          </a:solidFill>
          <a:ln w="9525">
            <a:solidFill>
              <a:srgbClr val="64411C"/>
            </a:solidFill>
            <a:miter lim="800000"/>
            <a:headEnd/>
            <a:tailEnd/>
          </a:ln>
          <a:scene3d>
            <a:camera prst="orthographicFront"/>
            <a:lightRig rig="threePt" dir="t"/>
          </a:scene3d>
          <a:sp3d>
            <a:bevelT w="114300" prst="artDeco"/>
          </a:sp3d>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a:ln>
                <a:noFill/>
              </a:ln>
              <a:effectLst/>
              <a:uLnTx/>
              <a:uFillTx/>
              <a:latin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effectLst/>
                <a:uLnTx/>
                <a:uFillTx/>
                <a:latin typeface="Calibri" panose="020F0502020204030204" pitchFamily="34" charset="0"/>
              </a:rPr>
              <a:t>Contact us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effectLst/>
                <a:uLnTx/>
                <a:uFillTx/>
                <a:latin typeface="Calibri" panose="020F0502020204030204" pitchFamily="34" charset="0"/>
              </a:rPr>
              <a:t>Plot </a:t>
            </a:r>
            <a:r>
              <a:rPr kumimoji="0" lang="en-US" altLang="en-US" sz="2400" b="1" i="0" u="none" strike="noStrike" kern="0" cap="none" spc="0" normalizeH="0" baseline="0" noProof="0" dirty="0">
                <a:ln>
                  <a:noFill/>
                </a:ln>
                <a:effectLst/>
                <a:uLnTx/>
                <a:uFillTx/>
                <a:latin typeface="Corbel" panose="020B0503020204020204" pitchFamily="34" charset="0"/>
              </a:rPr>
              <a:t>1387</a:t>
            </a:r>
            <a:r>
              <a:rPr kumimoji="0" lang="en-US" altLang="en-US" sz="2400" b="1" i="0" u="none" strike="noStrike" kern="0" cap="none" spc="0" normalizeH="0" baseline="0" noProof="0" dirty="0">
                <a:ln>
                  <a:noFill/>
                </a:ln>
                <a:effectLst/>
                <a:uLnTx/>
                <a:uFillTx/>
                <a:latin typeface="Calibri" panose="020F0502020204030204" pitchFamily="34" charset="0"/>
              </a:rPr>
              <a:t> Cadastral Zone A00,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effectLst/>
                <a:uLnTx/>
                <a:uFillTx/>
                <a:latin typeface="Calibri" panose="020F0502020204030204" pitchFamily="34" charset="0"/>
              </a:rPr>
              <a:t>Central Business District,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effectLst/>
                <a:uLnTx/>
                <a:uFillTx/>
                <a:latin typeface="Calibri" panose="020F0502020204030204" pitchFamily="34" charset="0"/>
              </a:rPr>
              <a:t>Abuja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a:ln>
                <a:noFill/>
              </a:ln>
              <a:effectLst/>
              <a:uLnTx/>
              <a:uFillTx/>
              <a:latin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effectLst/>
                <a:uLnTx/>
                <a:uFillTx/>
                <a:latin typeface="Corbel" panose="020B0503020204020204" pitchFamily="34" charset="0"/>
              </a:rPr>
              <a:t>Website: </a:t>
            </a:r>
            <a:r>
              <a:rPr kumimoji="0" lang="en-US" altLang="en-US" sz="2000" b="1" i="0" u="none" strike="noStrike" kern="0" cap="none" spc="0" normalizeH="0" baseline="0" noProof="0" dirty="0">
                <a:ln>
                  <a:noFill/>
                </a:ln>
                <a:effectLst/>
                <a:uLnTx/>
                <a:uFillTx/>
                <a:latin typeface="Corbel" panose="020B0503020204020204" pitchFamily="34" charset="0"/>
                <a:hlinkClick r:id="rId3">
                  <a:extLst>
                    <a:ext uri="{A12FA001-AC4F-418D-AE19-62706E023703}">
                      <ahyp:hlinkClr xmlns:ahyp="http://schemas.microsoft.com/office/drawing/2018/hyperlinkcolor" val="tx"/>
                    </a:ext>
                  </a:extLst>
                </a:hlinkClick>
              </a:rPr>
              <a:t>www.nerc.gov.ng</a:t>
            </a:r>
            <a:r>
              <a:rPr kumimoji="0" lang="en-US" altLang="en-US" sz="2000" b="1" i="0" u="none" strike="noStrike" kern="0" cap="none" spc="0" normalizeH="0" baseline="0" noProof="0" dirty="0">
                <a:ln>
                  <a:noFill/>
                </a:ln>
                <a:effectLst/>
                <a:uLnTx/>
                <a:uFillTx/>
                <a:latin typeface="Corbel" panose="020B0503020204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effectLst/>
                <a:uLnTx/>
                <a:uFillTx/>
                <a:latin typeface="Corbel" panose="020B0503020204020204" pitchFamily="34" charset="0"/>
              </a:rPr>
              <a:t>E-mail: </a:t>
            </a:r>
            <a:r>
              <a:rPr kumimoji="0" lang="en-US" altLang="en-US" sz="2000" b="1" i="0" u="none" strike="noStrike" kern="0" cap="none" spc="0" normalizeH="0" baseline="0" noProof="0" dirty="0">
                <a:ln>
                  <a:noFill/>
                </a:ln>
                <a:effectLst/>
                <a:uLnTx/>
                <a:uFillTx/>
                <a:latin typeface="Corbel" panose="020B0503020204020204" pitchFamily="34" charset="0"/>
                <a:hlinkClick r:id="rId4">
                  <a:extLst>
                    <a:ext uri="{A12FA001-AC4F-418D-AE19-62706E023703}">
                      <ahyp:hlinkClr xmlns:ahyp="http://schemas.microsoft.com/office/drawing/2018/hyperlinkcolor" val="tx"/>
                    </a:ext>
                  </a:extLst>
                </a:hlinkClick>
              </a:rPr>
              <a:t>info@nerc.gov.ng</a:t>
            </a:r>
            <a:r>
              <a:rPr kumimoji="0" lang="en-US" altLang="en-US" sz="2000" b="1" i="0" u="none" strike="noStrike" kern="0" cap="none" spc="0" normalizeH="0" baseline="0" noProof="0" dirty="0">
                <a:ln>
                  <a:noFill/>
                </a:ln>
                <a:effectLst/>
                <a:uLnTx/>
                <a:uFillTx/>
                <a:latin typeface="Corbel" panose="020B0503020204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en-US" sz="2000" b="1" kern="0" dirty="0">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000" b="1" i="0" u="none" strike="noStrike" kern="0" cap="none" spc="0" normalizeH="0" baseline="0" noProof="0" dirty="0">
              <a:ln>
                <a:noFill/>
              </a:ln>
              <a:effectLst/>
              <a:uLnTx/>
              <a:uFillTx/>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a:ln>
                <a:noFill/>
              </a:ln>
              <a:effectLst/>
              <a:uLnTx/>
              <a:uFillTx/>
              <a:latin typeface="Calibri" panose="020F0502020204030204" pitchFamily="34" charset="0"/>
            </a:endParaRPr>
          </a:p>
        </p:txBody>
      </p:sp>
      <p:pic>
        <p:nvPicPr>
          <p:cNvPr id="5" name="Picture 4">
            <a:extLst>
              <a:ext uri="{FF2B5EF4-FFF2-40B4-BE49-F238E27FC236}">
                <a16:creationId xmlns:a16="http://schemas.microsoft.com/office/drawing/2014/main" id="{15602D50-3E4A-45EC-93F9-AB29FC960B12}"/>
              </a:ext>
            </a:extLst>
          </p:cNvPr>
          <p:cNvPicPr>
            <a:picLocks noChangeAspect="1"/>
          </p:cNvPicPr>
          <p:nvPr/>
        </p:nvPicPr>
        <p:blipFill>
          <a:blip r:embed="rId5"/>
          <a:stretch>
            <a:fillRect/>
          </a:stretch>
        </p:blipFill>
        <p:spPr>
          <a:xfrm>
            <a:off x="5503652" y="2088956"/>
            <a:ext cx="6688348" cy="3908762"/>
          </a:xfrm>
          <a:prstGeom prst="rect">
            <a:avLst/>
          </a:prstGeom>
        </p:spPr>
      </p:pic>
    </p:spTree>
    <p:extLst>
      <p:ext uri="{BB962C8B-B14F-4D97-AF65-F5344CB8AC3E}">
        <p14:creationId xmlns:p14="http://schemas.microsoft.com/office/powerpoint/2010/main" val="87509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23358" y="1043795"/>
            <a:ext cx="8705222" cy="653379"/>
          </a:xfrm>
          <a:noFill/>
        </p:spPr>
        <p:txBody>
          <a:bodyPr vert="horz" lIns="91440" tIns="45720" rIns="91440" bIns="45720" rtlCol="0" anchor="ctr">
            <a:normAutofit/>
          </a:bodyPr>
          <a:lstStyle/>
          <a:p>
            <a:r>
              <a:rPr lang="en-GB" sz="4000" b="1" dirty="0"/>
              <a:t>Who we are</a:t>
            </a:r>
            <a:endParaRPr lang="en-NG" sz="4000" b="1" dirty="0"/>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1302590" y="2047875"/>
            <a:ext cx="10180058" cy="4059627"/>
          </a:xfrm>
          <a:noFill/>
          <a:ln w="6350">
            <a:noFill/>
          </a:ln>
        </p:spPr>
        <p:txBody>
          <a:bodyPr>
            <a:normAutofit fontScale="92500" lnSpcReduction="10000"/>
          </a:bodyPr>
          <a:lstStyle/>
          <a:p>
            <a:pPr marL="0" indent="0">
              <a:buNone/>
            </a:pPr>
            <a:r>
              <a:rPr lang="en-GB" b="1" dirty="0"/>
              <a:t>The Nigerian Electricity Regulatory Commission (NERC) was established in 2005 by the Electric Power Sector Reform Act (EPSRA):</a:t>
            </a:r>
          </a:p>
          <a:p>
            <a:pPr marL="576263" lvl="1" indent="-287338">
              <a:lnSpc>
                <a:spcPct val="150000"/>
              </a:lnSpc>
              <a:buFont typeface="Wingdings" panose="05000000000000000000" pitchFamily="2" charset="2"/>
              <a:buChar char="q"/>
            </a:pPr>
            <a:r>
              <a:rPr lang="en-US" dirty="0"/>
              <a:t>to create, promote, and preserve an efficient electricity industry and market structures;  </a:t>
            </a:r>
          </a:p>
          <a:p>
            <a:pPr marL="576263" lvl="1" indent="-287338">
              <a:lnSpc>
                <a:spcPct val="150000"/>
              </a:lnSpc>
              <a:buFont typeface="Wingdings" panose="05000000000000000000" pitchFamily="2" charset="2"/>
              <a:buChar char="q"/>
            </a:pPr>
            <a:r>
              <a:rPr lang="en-US" dirty="0"/>
              <a:t>to ensure that adequate supply of electricity is available to consumers in Nigeria;</a:t>
            </a:r>
          </a:p>
          <a:p>
            <a:pPr marL="576263" lvl="1" indent="-287338">
              <a:lnSpc>
                <a:spcPct val="150000"/>
              </a:lnSpc>
              <a:buFont typeface="Wingdings" panose="05000000000000000000" pitchFamily="2" charset="2"/>
              <a:buChar char="q"/>
            </a:pPr>
            <a:r>
              <a:rPr lang="en-US" dirty="0"/>
              <a:t>to ensure the safety, security, reliability, and quality of service in the production and delivery of electricity to consumers;</a:t>
            </a:r>
          </a:p>
          <a:p>
            <a:pPr marL="576263" lvl="1" indent="-287338">
              <a:lnSpc>
                <a:spcPct val="160000"/>
              </a:lnSpc>
              <a:buFont typeface="Wingdings" panose="05000000000000000000" pitchFamily="2" charset="2"/>
              <a:buChar char="q"/>
            </a:pPr>
            <a:r>
              <a:rPr lang="en-US" dirty="0"/>
              <a:t>to ensure the optimal utilization of resources for the provision of electricity services; </a:t>
            </a:r>
          </a:p>
          <a:p>
            <a:pPr marL="576263" lvl="1" indent="-287338">
              <a:lnSpc>
                <a:spcPct val="110000"/>
              </a:lnSpc>
              <a:buFont typeface="Wingdings" panose="05000000000000000000" pitchFamily="2" charset="2"/>
              <a:buChar char="q"/>
            </a:pPr>
            <a:r>
              <a:rPr lang="en-US" dirty="0"/>
              <a:t>to ensure that the prices charged by licensees are fair to consumers and are sufficient to allow the licensees to finance their activities;</a:t>
            </a:r>
          </a:p>
          <a:p>
            <a:pPr marL="576263" lvl="1" indent="-287338">
              <a:lnSpc>
                <a:spcPct val="160000"/>
              </a:lnSpc>
              <a:buFont typeface="Wingdings" panose="05000000000000000000" pitchFamily="2" charset="2"/>
              <a:buChar char="q"/>
            </a:pPr>
            <a:r>
              <a:rPr lang="en-US" dirty="0"/>
              <a:t>to ensure that regulation is fair and balanced for licensees, consumers, investors, and other stakeholders.  </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482648" y="6321945"/>
            <a:ext cx="364293" cy="202679"/>
          </a:xfrm>
        </p:spPr>
        <p:txBody>
          <a:bodyPr/>
          <a:lstStyle/>
          <a:p>
            <a:fld id="{6D22F896-40B5-4ADD-8801-0D06FADFA095}" type="slidenum">
              <a:rPr lang="en-US" sz="2000" smtClean="0">
                <a:solidFill>
                  <a:schemeClr val="bg2"/>
                </a:solidFill>
              </a:rPr>
              <a:t>3</a:t>
            </a:fld>
            <a:endParaRPr lang="en-US" sz="2000" dirty="0">
              <a:solidFill>
                <a:schemeClr val="bg2"/>
              </a:solidFill>
            </a:endParaRPr>
          </a:p>
        </p:txBody>
      </p:sp>
    </p:spTree>
    <p:extLst>
      <p:ext uri="{BB962C8B-B14F-4D97-AF65-F5344CB8AC3E}">
        <p14:creationId xmlns:p14="http://schemas.microsoft.com/office/powerpoint/2010/main" val="137194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1449238" y="1069674"/>
            <a:ext cx="8679342" cy="627499"/>
          </a:xfrm>
          <a:noFill/>
        </p:spPr>
        <p:txBody>
          <a:bodyPr vert="horz" lIns="91440" tIns="45720" rIns="91440" bIns="45720" rtlCol="0" anchor="ctr">
            <a:normAutofit fontScale="90000"/>
          </a:bodyPr>
          <a:lstStyle/>
          <a:p>
            <a:r>
              <a:rPr lang="en-GB" sz="4000" b="1" dirty="0"/>
              <a:t>What we do</a:t>
            </a:r>
            <a:endParaRPr lang="en-NG" sz="4000" b="1" dirty="0"/>
          </a:p>
        </p:txBody>
      </p:sp>
      <p:sp>
        <p:nvSpPr>
          <p:cNvPr id="3" name="Content Placeholder 2">
            <a:extLst>
              <a:ext uri="{FF2B5EF4-FFF2-40B4-BE49-F238E27FC236}">
                <a16:creationId xmlns:a16="http://schemas.microsoft.com/office/drawing/2014/main" id="{9166E717-1F99-4E03-A628-C07344C96CFB}"/>
              </a:ext>
            </a:extLst>
          </p:cNvPr>
          <p:cNvSpPr>
            <a:spLocks noGrp="1"/>
          </p:cNvSpPr>
          <p:nvPr>
            <p:ph idx="1"/>
          </p:nvPr>
        </p:nvSpPr>
        <p:spPr>
          <a:xfrm>
            <a:off x="1276709" y="2047875"/>
            <a:ext cx="10205939" cy="3981989"/>
          </a:xfrm>
          <a:noFill/>
          <a:ln w="6350">
            <a:noFill/>
          </a:ln>
        </p:spPr>
        <p:txBody>
          <a:bodyPr>
            <a:normAutofit lnSpcReduction="10000"/>
          </a:bodyPr>
          <a:lstStyle/>
          <a:p>
            <a:pPr marL="285750" lvl="0" indent="-285750" defTabSz="457200">
              <a:lnSpc>
                <a:spcPct val="100000"/>
              </a:lnSpc>
              <a:spcBef>
                <a:spcPts val="0"/>
              </a:spcBef>
              <a:buFont typeface="Wingdings" panose="05000000000000000000" pitchFamily="2" charset="2"/>
              <a:buChar char="q"/>
            </a:pPr>
            <a:r>
              <a:rPr lang="en-US" sz="2000" dirty="0">
                <a:solidFill>
                  <a:prstClr val="black"/>
                </a:solidFill>
                <a:latin typeface="Gill Sans MT" panose="020B0502020104020203"/>
              </a:rPr>
              <a:t>Establish and enforce appropriate operating codes and safety, security, reliability, and quality standards;  </a:t>
            </a:r>
          </a:p>
          <a:p>
            <a:pPr marL="285750" lvl="0" indent="-285750" defTabSz="457200">
              <a:lnSpc>
                <a:spcPct val="100000"/>
              </a:lnSpc>
              <a:spcBef>
                <a:spcPts val="0"/>
              </a:spcBef>
              <a:buFont typeface="Wingdings" panose="05000000000000000000" pitchFamily="2" charset="2"/>
              <a:buChar char="q"/>
            </a:pPr>
            <a:endParaRPr lang="en-US" sz="2000" dirty="0">
              <a:solidFill>
                <a:prstClr val="black"/>
              </a:solidFill>
              <a:latin typeface="Gill Sans MT" panose="020B0502020104020203"/>
            </a:endParaRPr>
          </a:p>
          <a:p>
            <a:pPr marL="285750" lvl="0" indent="-285750" defTabSz="457200">
              <a:lnSpc>
                <a:spcPct val="100000"/>
              </a:lnSpc>
              <a:spcBef>
                <a:spcPts val="0"/>
              </a:spcBef>
              <a:buFont typeface="Wingdings" panose="05000000000000000000" pitchFamily="2" charset="2"/>
              <a:buChar char="q"/>
            </a:pPr>
            <a:r>
              <a:rPr lang="en-US" sz="2000" dirty="0">
                <a:solidFill>
                  <a:prstClr val="black"/>
                </a:solidFill>
                <a:latin typeface="Gill Sans MT" panose="020B0502020104020203"/>
              </a:rPr>
              <a:t>Establish and enforce appropriate consumer rights and obligations regarding the provision and use of electric services;  </a:t>
            </a:r>
          </a:p>
          <a:p>
            <a:pPr marL="285750" lvl="0" indent="-285750" defTabSz="457200">
              <a:lnSpc>
                <a:spcPct val="100000"/>
              </a:lnSpc>
              <a:spcBef>
                <a:spcPts val="0"/>
              </a:spcBef>
              <a:buFont typeface="Wingdings" panose="05000000000000000000" pitchFamily="2" charset="2"/>
              <a:buChar char="q"/>
            </a:pPr>
            <a:endParaRPr lang="en-US" sz="2000" dirty="0">
              <a:solidFill>
                <a:prstClr val="black"/>
              </a:solidFill>
              <a:latin typeface="Gill Sans MT" panose="020B0502020104020203"/>
            </a:endParaRPr>
          </a:p>
          <a:p>
            <a:pPr marL="285750" lvl="0" indent="-285750" defTabSz="457200">
              <a:lnSpc>
                <a:spcPct val="100000"/>
              </a:lnSpc>
              <a:spcBef>
                <a:spcPts val="0"/>
              </a:spcBef>
              <a:buFont typeface="Wingdings" panose="05000000000000000000" pitchFamily="2" charset="2"/>
              <a:buChar char="q"/>
            </a:pPr>
            <a:r>
              <a:rPr lang="en-US" sz="2000" dirty="0">
                <a:solidFill>
                  <a:prstClr val="black"/>
                </a:solidFill>
                <a:latin typeface="Gill Sans MT" panose="020B0502020104020203"/>
              </a:rPr>
              <a:t>License and regulate persons engaged in the generation, transmission, system operation, distribution, and trading of electricity;  </a:t>
            </a:r>
          </a:p>
          <a:p>
            <a:pPr marL="285750" lvl="0" indent="-285750" defTabSz="457200">
              <a:lnSpc>
                <a:spcPct val="150000"/>
              </a:lnSpc>
              <a:spcBef>
                <a:spcPts val="0"/>
              </a:spcBef>
              <a:buFont typeface="Wingdings" panose="05000000000000000000" pitchFamily="2" charset="2"/>
              <a:buChar char="q"/>
            </a:pPr>
            <a:r>
              <a:rPr lang="en-US" sz="2000" dirty="0">
                <a:solidFill>
                  <a:prstClr val="black"/>
                </a:solidFill>
                <a:latin typeface="Gill Sans MT" panose="020B0502020104020203"/>
              </a:rPr>
              <a:t>Approve amendments to the market rules;  </a:t>
            </a:r>
          </a:p>
          <a:p>
            <a:pPr marL="285750" lvl="0" indent="-285750" defTabSz="457200">
              <a:lnSpc>
                <a:spcPct val="150000"/>
              </a:lnSpc>
              <a:spcBef>
                <a:spcPts val="0"/>
              </a:spcBef>
              <a:buFont typeface="Wingdings" panose="05000000000000000000" pitchFamily="2" charset="2"/>
              <a:buChar char="q"/>
            </a:pPr>
            <a:r>
              <a:rPr lang="en-US" sz="2000" dirty="0">
                <a:solidFill>
                  <a:prstClr val="black"/>
                </a:solidFill>
                <a:latin typeface="Gill Sans MT" panose="020B0502020104020203"/>
              </a:rPr>
              <a:t>Monitor the operation of the electricity market; and  </a:t>
            </a:r>
          </a:p>
          <a:p>
            <a:pPr marL="285750" lvl="0" indent="-285750" defTabSz="457200">
              <a:lnSpc>
                <a:spcPct val="150000"/>
              </a:lnSpc>
              <a:spcBef>
                <a:spcPts val="0"/>
              </a:spcBef>
              <a:buFont typeface="Wingdings" panose="05000000000000000000" pitchFamily="2" charset="2"/>
              <a:buChar char="q"/>
            </a:pPr>
            <a:r>
              <a:rPr lang="en-US" sz="2000" dirty="0">
                <a:solidFill>
                  <a:prstClr val="black"/>
                </a:solidFill>
                <a:latin typeface="Gill Sans MT" panose="020B0502020104020203"/>
              </a:rPr>
              <a:t>Undertake such other activities which are necessary.</a:t>
            </a: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482648" y="6321945"/>
            <a:ext cx="364293" cy="202679"/>
          </a:xfrm>
        </p:spPr>
        <p:txBody>
          <a:bodyPr/>
          <a:lstStyle/>
          <a:p>
            <a:fld id="{6D22F896-40B5-4ADD-8801-0D06FADFA095}" type="slidenum">
              <a:rPr lang="en-US" sz="2000" smtClean="0">
                <a:solidFill>
                  <a:schemeClr val="bg2"/>
                </a:solidFill>
              </a:rPr>
              <a:t>4</a:t>
            </a:fld>
            <a:endParaRPr lang="en-US" sz="2000" dirty="0">
              <a:solidFill>
                <a:schemeClr val="bg2"/>
              </a:solidFill>
            </a:endParaRP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3"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Tree>
    <p:extLst>
      <p:ext uri="{BB962C8B-B14F-4D97-AF65-F5344CB8AC3E}">
        <p14:creationId xmlns:p14="http://schemas.microsoft.com/office/powerpoint/2010/main" val="23276998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strategic focus</a:t>
            </a:r>
          </a:p>
        </p:txBody>
      </p:sp>
      <p:sp>
        <p:nvSpPr>
          <p:cNvPr id="3" name="Content Placeholder 2"/>
          <p:cNvSpPr>
            <a:spLocks noGrp="1"/>
          </p:cNvSpPr>
          <p:nvPr>
            <p:ph idx="1"/>
          </p:nvPr>
        </p:nvSpPr>
        <p:spPr>
          <a:xfrm>
            <a:off x="3263754" y="1853754"/>
            <a:ext cx="9603275" cy="4235439"/>
          </a:xfrm>
        </p:spPr>
        <p:txBody>
          <a:bodyPr>
            <a:noAutofit/>
          </a:bodyPr>
          <a:lstStyle/>
          <a:p>
            <a:pPr>
              <a:buFont typeface="Wingdings" panose="05000000000000000000" pitchFamily="2" charset="2"/>
              <a:buChar char="q"/>
            </a:pPr>
            <a:r>
              <a:rPr lang="en-US" sz="1200" b="1" dirty="0"/>
              <a:t>Creation of Financially Viable Electricity Market</a:t>
            </a:r>
          </a:p>
          <a:p>
            <a:pPr>
              <a:buFont typeface="Wingdings" panose="05000000000000000000" pitchFamily="2" charset="2"/>
              <a:buChar char="q"/>
            </a:pPr>
            <a:r>
              <a:rPr lang="en-US" sz="1200" b="1" dirty="0"/>
              <a:t>Metering for all within 3 years</a:t>
            </a:r>
          </a:p>
          <a:p>
            <a:pPr>
              <a:buFont typeface="Wingdings" panose="05000000000000000000" pitchFamily="2" charset="2"/>
              <a:buChar char="q"/>
            </a:pPr>
            <a:r>
              <a:rPr lang="en-US" sz="1200" b="1" dirty="0"/>
              <a:t>Effective Compliance Monitoring &amp; Enforcement</a:t>
            </a:r>
          </a:p>
          <a:p>
            <a:pPr>
              <a:buFont typeface="Wingdings" panose="05000000000000000000" pitchFamily="2" charset="2"/>
              <a:buChar char="q"/>
            </a:pPr>
            <a:r>
              <a:rPr lang="en-US" sz="1200" b="1" dirty="0"/>
              <a:t>Institutionalized Corporate Governance</a:t>
            </a:r>
          </a:p>
          <a:p>
            <a:pPr>
              <a:buFont typeface="Wingdings" panose="05000000000000000000" pitchFamily="2" charset="2"/>
              <a:buChar char="q"/>
            </a:pPr>
            <a:r>
              <a:rPr lang="en-US" sz="1200" b="1" dirty="0"/>
              <a:t>Recapitalization of Licensees in the Sector</a:t>
            </a:r>
          </a:p>
          <a:p>
            <a:pPr>
              <a:buFont typeface="Wingdings" panose="05000000000000000000" pitchFamily="2" charset="2"/>
              <a:buChar char="q"/>
            </a:pPr>
            <a:r>
              <a:rPr lang="en-US" sz="1200" b="1" dirty="0"/>
              <a:t>Sustained Growth in Availability and Quality of Supply</a:t>
            </a:r>
          </a:p>
          <a:p>
            <a:pPr>
              <a:buFont typeface="Wingdings" panose="05000000000000000000" pitchFamily="2" charset="2"/>
              <a:buChar char="q"/>
            </a:pPr>
            <a:r>
              <a:rPr lang="en-US" sz="1200" b="1" dirty="0"/>
              <a:t>Enhancement of the Nation’s Security of Supply for Electricity</a:t>
            </a:r>
          </a:p>
          <a:p>
            <a:pPr>
              <a:buFont typeface="Wingdings" panose="05000000000000000000" pitchFamily="2" charset="2"/>
              <a:buChar char="q"/>
            </a:pPr>
            <a:r>
              <a:rPr lang="en-US" sz="1200" b="1" dirty="0"/>
              <a:t>Promotion of Local Content and Man Power Development in the NESI</a:t>
            </a:r>
          </a:p>
          <a:p>
            <a:pPr>
              <a:buFont typeface="Wingdings" panose="05000000000000000000" pitchFamily="2" charset="2"/>
              <a:buChar char="q"/>
            </a:pPr>
            <a:r>
              <a:rPr lang="en-US" sz="1200" b="1" dirty="0"/>
              <a:t>Enforcement of Safety Standards</a:t>
            </a:r>
          </a:p>
          <a:p>
            <a:pPr>
              <a:buFont typeface="Wingdings" panose="05000000000000000000" pitchFamily="2" charset="2"/>
              <a:buChar char="q"/>
            </a:pPr>
            <a:r>
              <a:rPr lang="en-US" sz="1200" b="1" dirty="0"/>
              <a:t>Establishment of Standard for Customer care</a:t>
            </a:r>
          </a:p>
          <a:p>
            <a:pPr>
              <a:buFont typeface="Wingdings" panose="05000000000000000000" pitchFamily="2" charset="2"/>
              <a:buChar char="q"/>
            </a:pPr>
            <a:r>
              <a:rPr lang="en-US" sz="1200" b="1" dirty="0"/>
              <a:t>Develop Strategic Communication</a:t>
            </a:r>
          </a:p>
          <a:p>
            <a:pPr>
              <a:buFont typeface="Wingdings" panose="05000000000000000000" pitchFamily="2" charset="2"/>
              <a:buChar char="q"/>
            </a:pPr>
            <a:r>
              <a:rPr lang="en-US" sz="1200" b="1" dirty="0"/>
              <a:t>Development of New Markets</a:t>
            </a: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12099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86" y="214833"/>
            <a:ext cx="10006669" cy="690553"/>
          </a:xfrm>
        </p:spPr>
        <p:txBody>
          <a:bodyPr>
            <a:normAutofit fontScale="90000"/>
          </a:bodyPr>
          <a:lstStyle/>
          <a:p>
            <a:r>
              <a:rPr lang="en-GB" b="1" dirty="0"/>
              <a:t>WHERE ARE WE: Nigerian economic outlook</a:t>
            </a:r>
            <a:endParaRPr lang="en-US" b="1" dirty="0"/>
          </a:p>
        </p:txBody>
      </p:sp>
      <p:sp>
        <p:nvSpPr>
          <p:cNvPr id="4" name="Slide Number Placeholder 3"/>
          <p:cNvSpPr>
            <a:spLocks noGrp="1"/>
          </p:cNvSpPr>
          <p:nvPr>
            <p:ph type="sldNum" sz="quarter" idx="12"/>
          </p:nvPr>
        </p:nvSpPr>
        <p:spPr>
          <a:xfrm>
            <a:off x="115052" y="596026"/>
            <a:ext cx="811019" cy="503578"/>
          </a:xfrm>
        </p:spPr>
        <p:txBody>
          <a:bodyPr/>
          <a:lstStyle/>
          <a:p>
            <a:fld id="{6D22F896-40B5-4ADD-8801-0D06FADFA095}" type="slidenum">
              <a:rPr lang="en-US" smtClean="0"/>
              <a:t>6</a:t>
            </a:fld>
            <a:endParaRPr lang="en-US" dirty="0"/>
          </a:p>
        </p:txBody>
      </p:sp>
      <p:pic>
        <p:nvPicPr>
          <p:cNvPr id="1028" name="Picture 4" descr="https://d3fy651gv2fhd3.cloudfront.net/charts/nigeria-inflation-cpi.png?s=nigeriair&amp;v=201910151650V20190821&amp;d1=20140101&amp;d2=20191231&amp;type=spline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70" y="994264"/>
            <a:ext cx="4111874" cy="23474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nigerianstat.gov.ng/uploads/LaborQ3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705" y="788432"/>
            <a:ext cx="4877630" cy="186332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5021" y="1044346"/>
            <a:ext cx="1876279" cy="17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Inflation Rate</a:t>
            </a:r>
            <a:endParaRPr lang="en-US" sz="1400" dirty="0"/>
          </a:p>
        </p:txBody>
      </p:sp>
      <p:pic>
        <p:nvPicPr>
          <p:cNvPr id="1026" name="Picture 2" descr="https://media5.picsearch.com/is?137KuJ49TksUxMicn8drvN7drVtc53zrxbshCPHf8Fc&amp;height=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62" y="990649"/>
            <a:ext cx="3248025" cy="2577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4295862" y="3568643"/>
            <a:ext cx="3248025" cy="2428875"/>
          </a:xfrm>
          <a:prstGeom prst="rect">
            <a:avLst/>
          </a:prstGeom>
        </p:spPr>
      </p:pic>
      <p:pic>
        <p:nvPicPr>
          <p:cNvPr id="5" name="Picture 4" descr="https://media5.picsearch.com/is?6gGbXxjAdTF5GsyZS02WDC2XE5KKY_Mxz2-QJtAhN7w&amp;height=2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87" y="2703978"/>
            <a:ext cx="4559444" cy="3293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E725D42-C36F-5A41-8F59-2AFBD3BB2C46}"/>
              </a:ext>
            </a:extLst>
          </p:cNvPr>
          <p:cNvPicPr>
            <a:picLocks noChangeAspect="1"/>
          </p:cNvPicPr>
          <p:nvPr/>
        </p:nvPicPr>
        <p:blipFill>
          <a:blip r:embed="rId7"/>
          <a:stretch>
            <a:fillRect/>
          </a:stretch>
        </p:blipFill>
        <p:spPr>
          <a:xfrm>
            <a:off x="88669" y="3391798"/>
            <a:ext cx="4207193" cy="2702481"/>
          </a:xfrm>
          <a:prstGeom prst="rect">
            <a:avLst/>
          </a:prstGeom>
        </p:spPr>
      </p:pic>
      <p:sp>
        <p:nvSpPr>
          <p:cNvPr id="13" name="Rectangle 12">
            <a:extLst>
              <a:ext uri="{FF2B5EF4-FFF2-40B4-BE49-F238E27FC236}">
                <a16:creationId xmlns:a16="http://schemas.microsoft.com/office/drawing/2014/main" id="{D71EACBD-1893-8844-A80E-2302F2BF1C7E}"/>
              </a:ext>
            </a:extLst>
          </p:cNvPr>
          <p:cNvSpPr/>
          <p:nvPr/>
        </p:nvSpPr>
        <p:spPr>
          <a:xfrm>
            <a:off x="144858" y="4997776"/>
            <a:ext cx="2152997" cy="20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Gross Domestic Product GDP</a:t>
            </a:r>
            <a:endParaRPr lang="en-US" sz="1200" dirty="0"/>
          </a:p>
        </p:txBody>
      </p:sp>
    </p:spTree>
    <p:extLst>
      <p:ext uri="{BB962C8B-B14F-4D97-AF65-F5344CB8AC3E}">
        <p14:creationId xmlns:p14="http://schemas.microsoft.com/office/powerpoint/2010/main" val="94750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307572" y="1130060"/>
            <a:ext cx="10639348" cy="567114"/>
          </a:xfrm>
          <a:noFill/>
        </p:spPr>
        <p:txBody>
          <a:bodyPr vert="horz" lIns="91440" tIns="45720" rIns="91440" bIns="45720" rtlCol="0" anchor="ctr">
            <a:normAutofit fontScale="90000"/>
          </a:bodyPr>
          <a:lstStyle/>
          <a:p>
            <a:r>
              <a:rPr lang="en-US" b="1" dirty="0"/>
              <a:t>Where are we ?-Nigeria’s ELECTRICITY OUTLOOK</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6" y="6277621"/>
            <a:ext cx="496455" cy="202679"/>
          </a:xfrm>
        </p:spPr>
        <p:txBody>
          <a:bodyPr/>
          <a:lstStyle/>
          <a:p>
            <a:fld id="{6D22F896-40B5-4ADD-8801-0D06FADFA095}" type="slidenum">
              <a:rPr lang="en-US" sz="1800" smtClean="0">
                <a:solidFill>
                  <a:schemeClr val="bg2"/>
                </a:solidFill>
              </a:rPr>
              <a:t>7</a:t>
            </a:fld>
            <a:endParaRPr lang="en-US" sz="1800" dirty="0">
              <a:solidFill>
                <a:schemeClr val="bg2"/>
              </a:solidFill>
            </a:endParaRPr>
          </a:p>
        </p:txBody>
      </p:sp>
      <p:graphicFrame>
        <p:nvGraphicFramePr>
          <p:cNvPr id="8" name="Table 7">
            <a:extLst>
              <a:ext uri="{FF2B5EF4-FFF2-40B4-BE49-F238E27FC236}">
                <a16:creationId xmlns:a16="http://schemas.microsoft.com/office/drawing/2014/main" id="{B900712B-746C-4B6D-8756-DCB5DEDEFD9C}"/>
              </a:ext>
            </a:extLst>
          </p:cNvPr>
          <p:cNvGraphicFramePr>
            <a:graphicFrameLocks noGrp="1"/>
          </p:cNvGraphicFramePr>
          <p:nvPr>
            <p:extLst>
              <p:ext uri="{D42A27DB-BD31-4B8C-83A1-F6EECF244321}">
                <p14:modId xmlns:p14="http://schemas.microsoft.com/office/powerpoint/2010/main" val="4017733348"/>
              </p:ext>
            </p:extLst>
          </p:nvPr>
        </p:nvGraphicFramePr>
        <p:xfrm>
          <a:off x="681643" y="1903618"/>
          <a:ext cx="10897985" cy="3927720"/>
        </p:xfrm>
        <a:graphic>
          <a:graphicData uri="http://schemas.openxmlformats.org/drawingml/2006/table">
            <a:tbl>
              <a:tblPr firstRow="1" bandRow="1"/>
              <a:tblGrid>
                <a:gridCol w="6723289">
                  <a:extLst>
                    <a:ext uri="{9D8B030D-6E8A-4147-A177-3AD203B41FA5}">
                      <a16:colId xmlns:a16="http://schemas.microsoft.com/office/drawing/2014/main" val="2039288824"/>
                    </a:ext>
                  </a:extLst>
                </a:gridCol>
                <a:gridCol w="4174696">
                  <a:extLst>
                    <a:ext uri="{9D8B030D-6E8A-4147-A177-3AD203B41FA5}">
                      <a16:colId xmlns:a16="http://schemas.microsoft.com/office/drawing/2014/main" val="3414146474"/>
                    </a:ext>
                  </a:extLst>
                </a:gridCol>
              </a:tblGrid>
              <a:tr h="745419">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l"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Installed Capacity:              </a:t>
                      </a:r>
                    </a:p>
                    <a:p>
                      <a:pPr marL="0" marR="0" algn="l"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Thermal:</a:t>
                      </a:r>
                    </a:p>
                    <a:p>
                      <a:pPr marL="0" marR="0" algn="l"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Hydro:                                  </a:t>
                      </a: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12,522 MW </a:t>
                      </a:r>
                    </a:p>
                    <a:p>
                      <a:pPr marL="0" marR="0" algn="r"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10,142 MW</a:t>
                      </a:r>
                    </a:p>
                    <a:p>
                      <a:pPr marL="0" marR="0" algn="r"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2,380 MW </a:t>
                      </a: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extLst>
                  <a:ext uri="{0D108BD9-81ED-4DB2-BD59-A6C34878D82A}">
                    <a16:rowId xmlns:a16="http://schemas.microsoft.com/office/drawing/2014/main" val="2695211443"/>
                  </a:ext>
                </a:extLst>
              </a:tr>
              <a:tr h="745419">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lvl="0" indent="-342900" algn="l" defTabSz="914400" rtl="0" eaLnBrk="1" latinLnBrk="0" hangingPunct="1">
                        <a:lnSpc>
                          <a:spcPct val="115000"/>
                        </a:lnSpc>
                        <a:spcBef>
                          <a:spcPts val="0"/>
                        </a:spcBef>
                        <a:spcAft>
                          <a:spcPts val="0"/>
                        </a:spcAft>
                        <a:buFont typeface="Wingdings" panose="05000000000000000000" pitchFamily="2" charset="2"/>
                        <a:buChar char=""/>
                        <a:tabLst>
                          <a:tab pos="457200" algn="l"/>
                        </a:tabLs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Average Sent Out Generation per Hour 2018                                          </a:t>
                      </a:r>
                    </a:p>
                    <a:p>
                      <a:pPr marL="0" marR="0" lvl="0" indent="-342900" algn="l" defTabSz="914400" rtl="0" eaLnBrk="1" latinLnBrk="0" hangingPunct="1">
                        <a:lnSpc>
                          <a:spcPct val="115000"/>
                        </a:lnSpc>
                        <a:spcBef>
                          <a:spcPts val="0"/>
                        </a:spcBef>
                        <a:spcAft>
                          <a:spcPts val="0"/>
                        </a:spcAft>
                        <a:buFont typeface="Wingdings" panose="05000000000000000000" pitchFamily="2" charset="2"/>
                        <a:buChar char=""/>
                        <a:tabLst>
                          <a:tab pos="457200" algn="l"/>
                        </a:tabLs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Average Transmission Loss Factor (TLF) 2018</a:t>
                      </a:r>
                    </a:p>
                    <a:p>
                      <a:pPr marL="0" marR="0" lvl="0" indent="-342900" algn="l" defTabSz="914400" rtl="0" eaLnBrk="1" latinLnBrk="0" hangingPunct="1">
                        <a:lnSpc>
                          <a:spcPct val="115000"/>
                        </a:lnSpc>
                        <a:spcBef>
                          <a:spcPts val="0"/>
                        </a:spcBef>
                        <a:spcAft>
                          <a:spcPts val="0"/>
                        </a:spcAft>
                        <a:buFont typeface="Wingdings" panose="05000000000000000000" pitchFamily="2" charset="2"/>
                        <a:buChar char=""/>
                        <a:tabLst>
                          <a:tab pos="457200" algn="l"/>
                        </a:tabLs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Aggregate Technical Commercial &amp; Collection (ATC&amp;C) Losses of Discos in 2018                                           </a:t>
                      </a: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3,971MW</a:t>
                      </a:r>
                    </a:p>
                    <a:p>
                      <a:pPr marL="0" marR="0" algn="r"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8.39%</a:t>
                      </a:r>
                    </a:p>
                    <a:p>
                      <a:pPr marL="0" marR="0" algn="r" defTabSz="914400" rtl="0" eaLnBrk="1" latinLnBrk="0" hangingPunct="1">
                        <a:lnSpc>
                          <a:spcPct val="115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49%</a:t>
                      </a: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678656544"/>
                  </a:ext>
                </a:extLst>
              </a:tr>
              <a:tr h="287593">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Population: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208 million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extLst>
                  <a:ext uri="{0D108BD9-81ED-4DB2-BD59-A6C34878D82A}">
                    <a16:rowId xmlns:a16="http://schemas.microsoft.com/office/drawing/2014/main" val="2780985347"/>
                  </a:ext>
                </a:extLst>
              </a:tr>
              <a:tr h="287593">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Energy Consumption Per Capita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129kWh Per Annum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79495634"/>
                  </a:ext>
                </a:extLst>
              </a:tr>
              <a:tr h="745419">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Access Rate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Rural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extLst>
                  <a:ext uri="{0D108BD9-81ED-4DB2-BD59-A6C34878D82A}">
                    <a16:rowId xmlns:a16="http://schemas.microsoft.com/office/drawing/2014/main" val="2904997979"/>
                  </a:ext>
                </a:extLst>
              </a:tr>
              <a:tr h="287593">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 period for Universal access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- 2030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6244539"/>
                  </a:ext>
                </a:extLst>
              </a:tr>
              <a:tr h="287593">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Generation Capacity Target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32GW by 2030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B29A"/>
                    </a:solidFill>
                  </a:tcPr>
                </a:tc>
                <a:extLst>
                  <a:ext uri="{0D108BD9-81ED-4DB2-BD59-A6C34878D82A}">
                    <a16:rowId xmlns:a16="http://schemas.microsoft.com/office/drawing/2014/main" val="549513454"/>
                  </a:ext>
                </a:extLst>
              </a:tr>
              <a:tr h="287593">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Renewable Generation Target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pPr marL="0" marR="0" algn="r">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 by 2030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93" marR="75993" marT="37996" marB="3799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76700840"/>
                  </a:ext>
                </a:extLst>
              </a:tr>
            </a:tbl>
          </a:graphicData>
        </a:graphic>
      </p:graphicFrame>
    </p:spTree>
    <p:extLst>
      <p:ext uri="{BB962C8B-B14F-4D97-AF65-F5344CB8AC3E}">
        <p14:creationId xmlns:p14="http://schemas.microsoft.com/office/powerpoint/2010/main" val="48846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595223" y="890220"/>
            <a:ext cx="10351697" cy="806954"/>
          </a:xfrm>
          <a:noFill/>
        </p:spPr>
        <p:txBody>
          <a:bodyPr vert="horz" lIns="91440" tIns="45720" rIns="91440" bIns="45720" rtlCol="0" anchor="ctr">
            <a:normAutofit/>
          </a:bodyPr>
          <a:lstStyle/>
          <a:p>
            <a:pPr algn="ctr"/>
            <a:r>
              <a:rPr lang="en-US" sz="2450" b="1" dirty="0"/>
              <a:t>Where are we ?Average Daily Generation and Available Capacity 2018</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6" y="6277621"/>
            <a:ext cx="496455" cy="202679"/>
          </a:xfrm>
        </p:spPr>
        <p:txBody>
          <a:bodyPr/>
          <a:lstStyle/>
          <a:p>
            <a:fld id="{6D22F896-40B5-4ADD-8801-0D06FADFA095}" type="slidenum">
              <a:rPr lang="en-US" sz="1800" smtClean="0">
                <a:solidFill>
                  <a:schemeClr val="bg2"/>
                </a:solidFill>
              </a:rPr>
              <a:t>8</a:t>
            </a:fld>
            <a:endParaRPr lang="en-US" sz="1800" dirty="0">
              <a:solidFill>
                <a:schemeClr val="bg2"/>
              </a:solidFill>
            </a:endParaRPr>
          </a:p>
        </p:txBody>
      </p:sp>
      <p:grpSp>
        <p:nvGrpSpPr>
          <p:cNvPr id="9" name="Group 8">
            <a:extLst>
              <a:ext uri="{FF2B5EF4-FFF2-40B4-BE49-F238E27FC236}">
                <a16:creationId xmlns:a16="http://schemas.microsoft.com/office/drawing/2014/main" id="{96DD9201-C097-4B69-9D59-33E408CDDA97}"/>
              </a:ext>
            </a:extLst>
          </p:cNvPr>
          <p:cNvGrpSpPr/>
          <p:nvPr/>
        </p:nvGrpSpPr>
        <p:grpSpPr>
          <a:xfrm>
            <a:off x="595223" y="2214475"/>
            <a:ext cx="10670875" cy="3615727"/>
            <a:chOff x="1" y="0"/>
            <a:chExt cx="4961778" cy="3483864"/>
          </a:xfrm>
        </p:grpSpPr>
        <p:pic>
          <p:nvPicPr>
            <p:cNvPr id="10" name="Picture 9">
              <a:extLst>
                <a:ext uri="{FF2B5EF4-FFF2-40B4-BE49-F238E27FC236}">
                  <a16:creationId xmlns:a16="http://schemas.microsoft.com/office/drawing/2014/main" id="{AC0372B7-13BF-4758-8105-361FDAA56F11}"/>
                </a:ext>
              </a:extLst>
            </p:cNvPr>
            <p:cNvPicPr/>
            <p:nvPr/>
          </p:nvPicPr>
          <p:blipFill>
            <a:blip r:embed="rId3"/>
            <a:stretch>
              <a:fillRect/>
            </a:stretch>
          </p:blipFill>
          <p:spPr>
            <a:xfrm>
              <a:off x="164227" y="0"/>
              <a:ext cx="4797552" cy="3483864"/>
            </a:xfrm>
            <a:prstGeom prst="rect">
              <a:avLst/>
            </a:prstGeom>
          </p:spPr>
        </p:pic>
        <p:sp>
          <p:nvSpPr>
            <p:cNvPr id="11" name="Rectangle 10">
              <a:extLst>
                <a:ext uri="{FF2B5EF4-FFF2-40B4-BE49-F238E27FC236}">
                  <a16:creationId xmlns:a16="http://schemas.microsoft.com/office/drawing/2014/main" id="{C213630B-7D91-41FA-827D-C7BE85A0E248}"/>
                </a:ext>
              </a:extLst>
            </p:cNvPr>
            <p:cNvSpPr/>
            <p:nvPr/>
          </p:nvSpPr>
          <p:spPr>
            <a:xfrm rot="-5399999">
              <a:off x="-484367" y="1220204"/>
              <a:ext cx="1143283" cy="174547"/>
            </a:xfrm>
            <a:prstGeom prst="rect">
              <a:avLst/>
            </a:prstGeom>
            <a:ln>
              <a:noFill/>
            </a:ln>
          </p:spPr>
          <p:txBody>
            <a:bodyPr vert="horz" lIns="0" tIns="0" rIns="0" bIns="0" rtlCol="0">
              <a:noAutofit/>
            </a:bodyPr>
            <a:lstStyle/>
            <a:p>
              <a:pPr defTabSz="914400" eaLnBrk="0" fontAlgn="base" hangingPunct="0">
                <a:lnSpc>
                  <a:spcPct val="107000"/>
                </a:lnSpc>
                <a:spcAft>
                  <a:spcPts val="800"/>
                </a:spcAft>
              </a:pPr>
              <a:r>
                <a:rPr lang="en-US" sz="850" b="1">
                  <a:solidFill>
                    <a:srgbClr val="000000"/>
                  </a:solidFill>
                  <a:latin typeface="Book Antiqua" panose="02040602050305030304" pitchFamily="18" charset="0"/>
                  <a:ea typeface="Book Antiqua" panose="02040602050305030304" pitchFamily="18" charset="0"/>
                  <a:cs typeface="Book Antiqua" panose="02040602050305030304" pitchFamily="18" charset="0"/>
                </a:rPr>
                <a:t>Megawatts (MW)</a:t>
              </a:r>
              <a:endParaRPr lang="en-US" sz="1200">
                <a:solidFill>
                  <a:srgbClr val="000000"/>
                </a:solidFill>
                <a:latin typeface="Book Antiqua" panose="02040602050305030304" pitchFamily="18" charset="0"/>
                <a:ea typeface="Book Antiqua" panose="02040602050305030304" pitchFamily="18" charset="0"/>
                <a:cs typeface="Book Antiqua" panose="02040602050305030304" pitchFamily="18" charset="0"/>
              </a:endParaRPr>
            </a:p>
          </p:txBody>
        </p:sp>
      </p:grpSp>
    </p:spTree>
    <p:extLst>
      <p:ext uri="{BB962C8B-B14F-4D97-AF65-F5344CB8AC3E}">
        <p14:creationId xmlns:p14="http://schemas.microsoft.com/office/powerpoint/2010/main" val="278312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075-7807-4937-927F-CC240884CDB3}"/>
              </a:ext>
            </a:extLst>
          </p:cNvPr>
          <p:cNvSpPr>
            <a:spLocks noGrp="1"/>
          </p:cNvSpPr>
          <p:nvPr>
            <p:ph type="title"/>
          </p:nvPr>
        </p:nvSpPr>
        <p:spPr>
          <a:xfrm>
            <a:off x="434834" y="399768"/>
            <a:ext cx="11028417" cy="806954"/>
          </a:xfrm>
          <a:noFill/>
        </p:spPr>
        <p:txBody>
          <a:bodyPr vert="horz" lIns="91440" tIns="45720" rIns="91440" bIns="45720" rtlCol="0" anchor="ctr">
            <a:noAutofit/>
          </a:bodyPr>
          <a:lstStyle/>
          <a:p>
            <a:r>
              <a:rPr lang="en-US" sz="2400" b="1" dirty="0"/>
              <a:t>Where are we? Energy Consumption in Sub-Saharan Africa</a:t>
            </a:r>
          </a:p>
        </p:txBody>
      </p:sp>
      <p:sp>
        <p:nvSpPr>
          <p:cNvPr id="4" name="Oval 3" descr="NERC LOGO">
            <a:extLst>
              <a:ext uri="{FF2B5EF4-FFF2-40B4-BE49-F238E27FC236}">
                <a16:creationId xmlns:a16="http://schemas.microsoft.com/office/drawing/2014/main" id="{509F73CE-59E4-41FF-A23C-58BB6847677C}"/>
              </a:ext>
            </a:extLst>
          </p:cNvPr>
          <p:cNvSpPr>
            <a:spLocks noChangeArrowheads="1"/>
          </p:cNvSpPr>
          <p:nvPr/>
        </p:nvSpPr>
        <p:spPr bwMode="auto">
          <a:xfrm>
            <a:off x="10946920" y="890220"/>
            <a:ext cx="900021" cy="806954"/>
          </a:xfrm>
          <a:prstGeom prst="ellipse">
            <a:avLst/>
          </a:prstGeom>
          <a:blipFill dpi="0" rotWithShape="1">
            <a:blip r:embed="rId2" cstate="print"/>
            <a:srcRect/>
            <a:stretch>
              <a:fillRect/>
            </a:stretch>
          </a:blipFill>
          <a:ln w="9525">
            <a:noFill/>
            <a:round/>
            <a:headEnd/>
            <a:tailEnd/>
          </a:ln>
        </p:spPr>
        <p:txBody>
          <a:bodyPr/>
          <a:lstStyle/>
          <a:p>
            <a:pPr algn="ctr" defTabSz="914400"/>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F81B38F-5D5A-45B6-BE61-8E160C877061}"/>
              </a:ext>
            </a:extLst>
          </p:cNvPr>
          <p:cNvSpPr>
            <a:spLocks noGrp="1"/>
          </p:cNvSpPr>
          <p:nvPr>
            <p:ph type="sldNum" sz="quarter" idx="12"/>
          </p:nvPr>
        </p:nvSpPr>
        <p:spPr>
          <a:xfrm>
            <a:off x="11350486" y="6277621"/>
            <a:ext cx="496455" cy="202679"/>
          </a:xfrm>
        </p:spPr>
        <p:txBody>
          <a:bodyPr/>
          <a:lstStyle/>
          <a:p>
            <a:fld id="{6D22F896-40B5-4ADD-8801-0D06FADFA095}" type="slidenum">
              <a:rPr lang="en-US" sz="1800" smtClean="0">
                <a:solidFill>
                  <a:schemeClr val="bg2"/>
                </a:solidFill>
              </a:rPr>
              <a:t>9</a:t>
            </a:fld>
            <a:endParaRPr lang="en-US" sz="1800" dirty="0">
              <a:solidFill>
                <a:schemeClr val="bg2"/>
              </a:solidFill>
            </a:endParaRPr>
          </a:p>
        </p:txBody>
      </p:sp>
      <p:pic>
        <p:nvPicPr>
          <p:cNvPr id="9" name="Content Placeholder 6">
            <a:extLst>
              <a:ext uri="{FF2B5EF4-FFF2-40B4-BE49-F238E27FC236}">
                <a16:creationId xmlns:a16="http://schemas.microsoft.com/office/drawing/2014/main" id="{3BB5BFA3-FFE9-4641-B276-AC7D0538E808}"/>
              </a:ext>
            </a:extLst>
          </p:cNvPr>
          <p:cNvPicPr>
            <a:picLocks/>
          </p:cNvPicPr>
          <p:nvPr/>
        </p:nvPicPr>
        <p:blipFill>
          <a:blip r:embed="rId3"/>
          <a:stretch>
            <a:fillRect/>
          </a:stretch>
        </p:blipFill>
        <p:spPr>
          <a:xfrm>
            <a:off x="1276708" y="2047874"/>
            <a:ext cx="9849619" cy="3757703"/>
          </a:xfrm>
          <a:prstGeom prst="rect">
            <a:avLst/>
          </a:prstGeom>
          <a:ln w="19050">
            <a:solidFill>
              <a:schemeClr val="accent1"/>
            </a:solidFill>
          </a:ln>
        </p:spPr>
      </p:pic>
      <p:sp>
        <p:nvSpPr>
          <p:cNvPr id="10" name="TextBox 9">
            <a:extLst>
              <a:ext uri="{FF2B5EF4-FFF2-40B4-BE49-F238E27FC236}">
                <a16:creationId xmlns:a16="http://schemas.microsoft.com/office/drawing/2014/main" id="{25519249-9B27-4837-93ED-588D42024E6A}"/>
              </a:ext>
            </a:extLst>
          </p:cNvPr>
          <p:cNvSpPr txBox="1"/>
          <p:nvPr/>
        </p:nvSpPr>
        <p:spPr>
          <a:xfrm rot="10800000" flipV="1">
            <a:off x="1276708" y="5805577"/>
            <a:ext cx="3581401" cy="276999"/>
          </a:xfrm>
          <a:prstGeom prst="rect">
            <a:avLst/>
          </a:prstGeom>
          <a:noFill/>
        </p:spPr>
        <p:txBody>
          <a:bodyPr wrap="square" rtlCol="0">
            <a:spAutoFit/>
          </a:bodyPr>
          <a:lstStyle/>
          <a:p>
            <a:pPr defTabSz="914400" eaLnBrk="0" fontAlgn="base" hangingPunct="0">
              <a:spcBef>
                <a:spcPct val="0"/>
              </a:spcBef>
              <a:spcAft>
                <a:spcPct val="0"/>
              </a:spcAft>
            </a:pPr>
            <a:r>
              <a:rPr lang="en-US" sz="1200" i="1" dirty="0">
                <a:solidFill>
                  <a:prstClr val="black"/>
                </a:solidFill>
                <a:latin typeface="Tw Cen MT" panose="020B0602020104020603" pitchFamily="34" charset="0"/>
              </a:rPr>
              <a:t>Source: Nigerian Power Sector Investment Guide, 2016</a:t>
            </a:r>
          </a:p>
        </p:txBody>
      </p:sp>
    </p:spTree>
    <p:extLst>
      <p:ext uri="{BB962C8B-B14F-4D97-AF65-F5344CB8AC3E}">
        <p14:creationId xmlns:p14="http://schemas.microsoft.com/office/powerpoint/2010/main" val="197500653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docProps/app.xml><?xml version="1.0" encoding="utf-8"?>
<Properties xmlns="http://schemas.openxmlformats.org/officeDocument/2006/extended-properties" xmlns:vt="http://schemas.openxmlformats.org/officeDocument/2006/docPropsVTypes">
  <Template/>
  <TotalTime>1470</TotalTime>
  <Words>3424</Words>
  <Application>Microsoft Macintosh PowerPoint</Application>
  <PresentationFormat>Widescreen</PresentationFormat>
  <Paragraphs>623</Paragraphs>
  <Slides>29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Book Antiqua</vt:lpstr>
      <vt:lpstr>Calibri</vt:lpstr>
      <vt:lpstr>Corbel</vt:lpstr>
      <vt:lpstr>DokChampa</vt:lpstr>
      <vt:lpstr>Gill Sans MT</vt:lpstr>
      <vt:lpstr>Symbol</vt:lpstr>
      <vt:lpstr>Tw Cen MT</vt:lpstr>
      <vt:lpstr>Wingdings</vt:lpstr>
      <vt:lpstr>Gallery</vt:lpstr>
      <vt:lpstr> CURRENT DEVELOPMENT IN THE NIGERIAN ELECTRICITY SUPPLY INDUSTRY</vt:lpstr>
      <vt:lpstr>Outline</vt:lpstr>
      <vt:lpstr>Who we are</vt:lpstr>
      <vt:lpstr>What we do</vt:lpstr>
      <vt:lpstr>Our strategic focus</vt:lpstr>
      <vt:lpstr>WHERE ARE WE: Nigerian economic outlook</vt:lpstr>
      <vt:lpstr>Where are we ?-Nigeria’s ELECTRICITY OUTLOOK</vt:lpstr>
      <vt:lpstr>Where are we ?Average Daily Generation and Available Capacity 2018</vt:lpstr>
      <vt:lpstr>Where are we? Energy Consumption in Sub-Saharan Africa</vt:lpstr>
      <vt:lpstr>Highlight on the Power sector Reform</vt:lpstr>
      <vt:lpstr>Highlight on the Power sector Reform</vt:lpstr>
      <vt:lpstr>Highlight on the Power sector Reform</vt:lpstr>
      <vt:lpstr>Market Development Stages</vt:lpstr>
      <vt:lpstr>Current Technical State of the Power Sector in Nigeria</vt:lpstr>
      <vt:lpstr>THE BIG IDEA: Front Burner Issues in NESI</vt:lpstr>
      <vt:lpstr>Regulatory interventions to Sector Challenges</vt:lpstr>
      <vt:lpstr>Regulatory interventions to Sector Challenges</vt:lpstr>
      <vt:lpstr>Key Regulatory Interventions</vt:lpstr>
      <vt:lpstr>Key Regulatory Interventions</vt:lpstr>
      <vt:lpstr>2019 MINOR REVIEW ORDER        OBJECTIVES</vt:lpstr>
      <vt:lpstr>Minimum REMMITTANCE…</vt:lpstr>
      <vt:lpstr>2019 MINMUM REMMITTANCE OUTLOOK</vt:lpstr>
      <vt:lpstr>PowerPoint Presentation</vt:lpstr>
      <vt:lpstr>WHERE ARE WE GOING-the ROLE OF THE fEDERAL gOVERNMENT IN THE NESI</vt:lpstr>
      <vt:lpstr>Next phase of the reform: New Paradigm</vt:lpstr>
      <vt:lpstr>Next phase of the reform: New Paradigm</vt:lpstr>
      <vt:lpstr>Key take-aways: challenges meet opportunities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 Mohammed</dc:creator>
  <cp:lastModifiedBy>Onyegbule, Emeka</cp:lastModifiedBy>
  <cp:revision>299</cp:revision>
  <cp:lastPrinted>2019-10-31T11:02:57Z</cp:lastPrinted>
  <dcterms:created xsi:type="dcterms:W3CDTF">2019-06-13T11:33:13Z</dcterms:created>
  <dcterms:modified xsi:type="dcterms:W3CDTF">2019-11-06T12:43:50Z</dcterms:modified>
</cp:coreProperties>
</file>