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61" r:id="rId4"/>
    <p:sldId id="292" r:id="rId5"/>
    <p:sldId id="267" r:id="rId6"/>
    <p:sldId id="286" r:id="rId7"/>
    <p:sldId id="288" r:id="rId8"/>
    <p:sldId id="291" r:id="rId9"/>
    <p:sldId id="273" r:id="rId10"/>
    <p:sldId id="279" r:id="rId11"/>
  </p:sldIdLst>
  <p:sldSz cx="12161838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B4B1"/>
    <a:srgbClr val="289C99"/>
    <a:srgbClr val="3E1B59"/>
    <a:srgbClr val="5A2781"/>
    <a:srgbClr val="004F8A"/>
    <a:srgbClr val="E94909"/>
    <a:srgbClr val="DE741C"/>
    <a:srgbClr val="446BAA"/>
    <a:srgbClr val="3BA5B3"/>
    <a:srgbClr val="285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6625" autoAdjust="0"/>
  </p:normalViewPr>
  <p:slideViewPr>
    <p:cSldViewPr>
      <p:cViewPr>
        <p:scale>
          <a:sx n="70" d="100"/>
          <a:sy n="70" d="100"/>
        </p:scale>
        <p:origin x="-612" y="-6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handoutMaster" Target="handoutMasters/handout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506794188539169E-2"/>
          <c:y val="0.14754616825477881"/>
          <c:w val="0.97549320581146082"/>
          <c:h val="0.65539804362892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Nigeria</c:v>
                </c:pt>
                <c:pt idx="1">
                  <c:v>South Africa</c:v>
                </c:pt>
                <c:pt idx="2">
                  <c:v>Brazil</c:v>
                </c:pt>
                <c:pt idx="3">
                  <c:v>India</c:v>
                </c:pt>
                <c:pt idx="4">
                  <c:v>Kenya</c:v>
                </c:pt>
                <c:pt idx="5">
                  <c:v>Egypt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7.8</c:v>
                </c:pt>
                <c:pt idx="1">
                  <c:v>842.5</c:v>
                </c:pt>
                <c:pt idx="2">
                  <c:v>332.1</c:v>
                </c:pt>
                <c:pt idx="3">
                  <c:v>54.7</c:v>
                </c:pt>
                <c:pt idx="4">
                  <c:v>39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B5-4E63-88D2-AF06F3FB50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Nigeria</c:v>
                </c:pt>
                <c:pt idx="1">
                  <c:v>South Africa</c:v>
                </c:pt>
                <c:pt idx="2">
                  <c:v>Brazil</c:v>
                </c:pt>
                <c:pt idx="3">
                  <c:v>India</c:v>
                </c:pt>
                <c:pt idx="4">
                  <c:v>Kenya</c:v>
                </c:pt>
                <c:pt idx="5">
                  <c:v>Egypt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6.2</c:v>
                </c:pt>
                <c:pt idx="1">
                  <c:v>762.5</c:v>
                </c:pt>
                <c:pt idx="2">
                  <c:v>346.3</c:v>
                </c:pt>
                <c:pt idx="3">
                  <c:v>59.7</c:v>
                </c:pt>
                <c:pt idx="4">
                  <c:v>40.5</c:v>
                </c:pt>
                <c:pt idx="5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B5-4E63-88D2-AF06F3FB50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Nigeria</c:v>
                </c:pt>
                <c:pt idx="1">
                  <c:v>South Africa</c:v>
                </c:pt>
                <c:pt idx="2">
                  <c:v>Brazil</c:v>
                </c:pt>
                <c:pt idx="3">
                  <c:v>India</c:v>
                </c:pt>
                <c:pt idx="4">
                  <c:v>Kenya</c:v>
                </c:pt>
                <c:pt idx="5">
                  <c:v>Egypt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</c:v>
                </c:pt>
                <c:pt idx="1">
                  <c:v>840</c:v>
                </c:pt>
                <c:pt idx="2">
                  <c:v>345</c:v>
                </c:pt>
                <c:pt idx="3">
                  <c:v>74</c:v>
                </c:pt>
                <c:pt idx="4">
                  <c:v>42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B5-4E63-88D2-AF06F3FB5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89024"/>
        <c:axId val="27490560"/>
      </c:barChart>
      <c:catAx>
        <c:axId val="27489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7490560"/>
        <c:crosses val="autoZero"/>
        <c:auto val="1"/>
        <c:lblAlgn val="ctr"/>
        <c:lblOffset val="100"/>
        <c:noMultiLvlLbl val="0"/>
      </c:catAx>
      <c:valAx>
        <c:axId val="27490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489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506794188539169E-2"/>
          <c:y val="0.1211045786510269"/>
          <c:w val="0.95098641162292163"/>
          <c:h val="0.746807595100668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Nigeria</c:v>
                </c:pt>
                <c:pt idx="1">
                  <c:v>South Africa</c:v>
                </c:pt>
                <c:pt idx="2">
                  <c:v>India</c:v>
                </c:pt>
                <c:pt idx="3">
                  <c:v>Brazil</c:v>
                </c:pt>
                <c:pt idx="4">
                  <c:v>Kenya</c:v>
                </c:pt>
                <c:pt idx="5">
                  <c:v>Egypt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0.28999999999999998</c:v>
                </c:pt>
                <c:pt idx="1">
                  <c:v>14.69</c:v>
                </c:pt>
                <c:pt idx="2">
                  <c:v>3.44</c:v>
                </c:pt>
                <c:pt idx="3">
                  <c:v>3.9</c:v>
                </c:pt>
                <c:pt idx="4">
                  <c:v>2.98</c:v>
                </c:pt>
                <c:pt idx="5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7-4D54-AB62-E2EFC9CD73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Nigeria</c:v>
                </c:pt>
                <c:pt idx="1">
                  <c:v>South Africa</c:v>
                </c:pt>
                <c:pt idx="2">
                  <c:v>India</c:v>
                </c:pt>
                <c:pt idx="3">
                  <c:v>Brazil</c:v>
                </c:pt>
                <c:pt idx="4">
                  <c:v>Kenya</c:v>
                </c:pt>
                <c:pt idx="5">
                  <c:v>Egypt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0.27</c:v>
                </c:pt>
                <c:pt idx="1">
                  <c:v>14.27</c:v>
                </c:pt>
                <c:pt idx="2">
                  <c:v>3.49</c:v>
                </c:pt>
                <c:pt idx="3">
                  <c:v>4.04</c:v>
                </c:pt>
                <c:pt idx="4">
                  <c:v>2.8</c:v>
                </c:pt>
                <c:pt idx="5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07-4D54-AB62-E2EFC9CD73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Nigeria</c:v>
                </c:pt>
                <c:pt idx="1">
                  <c:v>South Africa</c:v>
                </c:pt>
                <c:pt idx="2">
                  <c:v>India</c:v>
                </c:pt>
                <c:pt idx="3">
                  <c:v>Brazil</c:v>
                </c:pt>
                <c:pt idx="4">
                  <c:v>Kenya</c:v>
                </c:pt>
                <c:pt idx="5">
                  <c:v>Egypt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0.33</c:v>
                </c:pt>
                <c:pt idx="1">
                  <c:v>12.89</c:v>
                </c:pt>
                <c:pt idx="2">
                  <c:v>3.7</c:v>
                </c:pt>
                <c:pt idx="3">
                  <c:v>3.9</c:v>
                </c:pt>
                <c:pt idx="4">
                  <c:v>2.37</c:v>
                </c:pt>
                <c:pt idx="5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D54-AB62-E2EFC9CD7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98688"/>
        <c:axId val="27700224"/>
      </c:barChart>
      <c:catAx>
        <c:axId val="2769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27700224"/>
        <c:crosses val="autoZero"/>
        <c:auto val="1"/>
        <c:lblAlgn val="ctr"/>
        <c:lblOffset val="100"/>
        <c:noMultiLvlLbl val="0"/>
      </c:catAx>
      <c:valAx>
        <c:axId val="27700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69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146</c:v>
                </c:pt>
                <c:pt idx="1">
                  <c:v>163</c:v>
                </c:pt>
                <c:pt idx="2">
                  <c:v>182</c:v>
                </c:pt>
                <c:pt idx="3">
                  <c:v>187</c:v>
                </c:pt>
                <c:pt idx="4">
                  <c:v>185</c:v>
                </c:pt>
                <c:pt idx="5">
                  <c:v>178</c:v>
                </c:pt>
                <c:pt idx="6">
                  <c:v>189</c:v>
                </c:pt>
                <c:pt idx="7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F-4ABB-A370-E65A5B7EAE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40</c:v>
                </c:pt>
                <c:pt idx="1">
                  <c:v>55</c:v>
                </c:pt>
                <c:pt idx="2">
                  <c:v>70</c:v>
                </c:pt>
                <c:pt idx="3">
                  <c:v>80</c:v>
                </c:pt>
                <c:pt idx="4">
                  <c:v>109</c:v>
                </c:pt>
                <c:pt idx="5">
                  <c:v>134</c:v>
                </c:pt>
                <c:pt idx="6">
                  <c:v>127</c:v>
                </c:pt>
                <c:pt idx="7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F-4ABB-A370-E65A5B7EAE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9074560"/>
        <c:axId val="49076096"/>
      </c:barChart>
      <c:catAx>
        <c:axId val="4907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9076096"/>
        <c:crosses val="autoZero"/>
        <c:auto val="1"/>
        <c:lblAlgn val="ctr"/>
        <c:lblOffset val="100"/>
        <c:noMultiLvlLbl val="0"/>
      </c:catAx>
      <c:valAx>
        <c:axId val="49076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0745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93275073713275E-2"/>
          <c:y val="0.11003915000171936"/>
          <c:w val="0.94461344985257345"/>
          <c:h val="0.777394102887146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</c:v>
                </c:pt>
                <c:pt idx="1">
                  <c:v>17</c:v>
                </c:pt>
                <c:pt idx="2">
                  <c:v>39</c:v>
                </c:pt>
                <c:pt idx="3">
                  <c:v>42</c:v>
                </c:pt>
                <c:pt idx="4">
                  <c:v>39</c:v>
                </c:pt>
                <c:pt idx="5">
                  <c:v>44</c:v>
                </c:pt>
                <c:pt idx="6">
                  <c:v>45</c:v>
                </c:pt>
                <c:pt idx="7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2F-4BD7-AF49-2C173FE58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9521792"/>
        <c:axId val="49523328"/>
      </c:barChart>
      <c:catAx>
        <c:axId val="4952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9523328"/>
        <c:crosses val="autoZero"/>
        <c:auto val="1"/>
        <c:lblAlgn val="ctr"/>
        <c:lblOffset val="100"/>
        <c:noMultiLvlLbl val="0"/>
      </c:catAx>
      <c:valAx>
        <c:axId val="49523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521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591</c:v>
                </c:pt>
                <c:pt idx="1">
                  <c:v>573</c:v>
                </c:pt>
                <c:pt idx="2">
                  <c:v>662</c:v>
                </c:pt>
                <c:pt idx="3">
                  <c:v>751</c:v>
                </c:pt>
                <c:pt idx="4">
                  <c:v>795</c:v>
                </c:pt>
                <c:pt idx="5">
                  <c:v>895</c:v>
                </c:pt>
                <c:pt idx="6">
                  <c:v>986</c:v>
                </c:pt>
                <c:pt idx="7">
                  <c:v>1087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0F-40F5-8861-D1DF9468D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6379264"/>
        <c:axId val="56380800"/>
      </c:barChart>
      <c:catAx>
        <c:axId val="5637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6380800"/>
        <c:crosses val="autoZero"/>
        <c:auto val="1"/>
        <c:lblAlgn val="ctr"/>
        <c:lblOffset val="100"/>
        <c:noMultiLvlLbl val="0"/>
      </c:catAx>
      <c:valAx>
        <c:axId val="56380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379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93275073713275E-2"/>
          <c:y val="3.0948510937983571E-2"/>
          <c:w val="0.94461344985257345"/>
          <c:h val="0.856484741950882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</c:v>
                </c:pt>
                <c:pt idx="1">
                  <c:v>11</c:v>
                </c:pt>
                <c:pt idx="2">
                  <c:v>11</c:v>
                </c:pt>
                <c:pt idx="3">
                  <c:v>10</c:v>
                </c:pt>
                <c:pt idx="4">
                  <c:v>6</c:v>
                </c:pt>
                <c:pt idx="5">
                  <c:v>11</c:v>
                </c:pt>
                <c:pt idx="6">
                  <c:v>25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7-4F2F-8AB9-9DE221DDC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6409472"/>
        <c:axId val="56419456"/>
      </c:barChart>
      <c:catAx>
        <c:axId val="5640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6419456"/>
        <c:crosses val="autoZero"/>
        <c:auto val="1"/>
        <c:lblAlgn val="ctr"/>
        <c:lblOffset val="100"/>
        <c:noMultiLvlLbl val="0"/>
      </c:catAx>
      <c:valAx>
        <c:axId val="56419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409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4B90351D-9444-44AD-BB2E-9D6172A8721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743D6133-B412-4874-A2EC-05894BDDB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2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58C0EA98-3C93-4F0D-9B6B-C4AF85A7F71B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696913"/>
            <a:ext cx="61817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9" tIns="46590" rIns="93179" bIns="465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9" tIns="46590" rIns="93179" bIns="465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F637A8B7-4CA9-412F-B80D-7D049B88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0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3900" y="1162050"/>
            <a:ext cx="55626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BB119-9D27-487B-8ABC-F5783A2C76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92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867" indent="-170867">
              <a:buFont typeface="Arial" panose="020B0604020202020204" pitchFamily="34" charset="0"/>
              <a:buChar char="•"/>
            </a:pPr>
            <a:r>
              <a:rPr lang="en-US" dirty="0"/>
              <a:t>Total Asset is that of one Bank.</a:t>
            </a:r>
          </a:p>
          <a:p>
            <a:pPr marL="170867" indent="-170867">
              <a:buFont typeface="Arial" panose="020B0604020202020204" pitchFamily="34" charset="0"/>
              <a:buChar char="•"/>
            </a:pPr>
            <a:r>
              <a:rPr lang="en-US" dirty="0"/>
              <a:t>Total Profitability is that of one Bank.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7A8B7-4CA9-412F-B80D-7D049B887D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34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8"/>
            <a:ext cx="1033756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7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8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0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5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4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3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3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3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3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3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7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7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4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9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4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2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4" y="1435102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6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5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3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3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3FEE-008D-40F3-AD2E-25B3CDF0FED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6" y="6356353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3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9751-89A8-44A0-84C3-BF07B500BC8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58801" y="685800"/>
            <a:ext cx="11008520" cy="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567319" y="685800"/>
            <a:ext cx="0" cy="38100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4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gif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1.png" /><Relationship Id="rId5" Type="http://schemas.openxmlformats.org/officeDocument/2006/relationships/image" Target="../media/image10.png" /><Relationship Id="rId4" Type="http://schemas.openxmlformats.org/officeDocument/2006/relationships/image" Target="../media/image9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 /><Relationship Id="rId13" Type="http://schemas.openxmlformats.org/officeDocument/2006/relationships/image" Target="../media/image20.jpeg" /><Relationship Id="rId3" Type="http://schemas.openxmlformats.org/officeDocument/2006/relationships/image" Target="../media/image12.png" /><Relationship Id="rId7" Type="http://schemas.openxmlformats.org/officeDocument/2006/relationships/image" Target="../media/image16.jpeg" /><Relationship Id="rId12" Type="http://schemas.openxmlformats.org/officeDocument/2006/relationships/image" Target="../media/image19.jpe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5.png" /><Relationship Id="rId11" Type="http://schemas.openxmlformats.org/officeDocument/2006/relationships/image" Target="../media/image18.jpeg" /><Relationship Id="rId5" Type="http://schemas.openxmlformats.org/officeDocument/2006/relationships/image" Target="../media/image14.png" /><Relationship Id="rId10" Type="http://schemas.openxmlformats.org/officeDocument/2006/relationships/chart" Target="../charts/chart2.xml" /><Relationship Id="rId4" Type="http://schemas.openxmlformats.org/officeDocument/2006/relationships/image" Target="../media/image13.png" /><Relationship Id="rId9" Type="http://schemas.openxmlformats.org/officeDocument/2006/relationships/chart" Target="../charts/char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4" Type="http://schemas.openxmlformats.org/officeDocument/2006/relationships/chart" Target="../charts/chart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5" Type="http://schemas.openxmlformats.org/officeDocument/2006/relationships/chart" Target="../charts/chart6.xml" /><Relationship Id="rId4" Type="http://schemas.openxmlformats.org/officeDocument/2006/relationships/chart" Target="../charts/chart5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 /><Relationship Id="rId7" Type="http://schemas.openxmlformats.org/officeDocument/2006/relationships/image" Target="../media/image26.png" /><Relationship Id="rId2" Type="http://schemas.openxmlformats.org/officeDocument/2006/relationships/image" Target="../media/image2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5.png" /><Relationship Id="rId5" Type="http://schemas.openxmlformats.org/officeDocument/2006/relationships/image" Target="../media/image24.png" /><Relationship Id="rId4" Type="http://schemas.openxmlformats.org/officeDocument/2006/relationships/image" Target="../media/image23.png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 /><Relationship Id="rId3" Type="http://schemas.openxmlformats.org/officeDocument/2006/relationships/image" Target="../media/image28.png" /><Relationship Id="rId7" Type="http://schemas.openxmlformats.org/officeDocument/2006/relationships/image" Target="../media/image32.png" /><Relationship Id="rId2" Type="http://schemas.openxmlformats.org/officeDocument/2006/relationships/image" Target="../media/image27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1.jpeg" /><Relationship Id="rId5" Type="http://schemas.openxmlformats.org/officeDocument/2006/relationships/image" Target="../media/image30.png" /><Relationship Id="rId4" Type="http://schemas.openxmlformats.org/officeDocument/2006/relationships/image" Target="../media/image29.png" /><Relationship Id="rId9" Type="http://schemas.openxmlformats.org/officeDocument/2006/relationships/image" Target="../media/image3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47519" y="228600"/>
            <a:ext cx="647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94719" y="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WIP</a:t>
            </a:r>
          </a:p>
        </p:txBody>
      </p:sp>
      <p:pic>
        <p:nvPicPr>
          <p:cNvPr id="8" name="Picture 2" descr="C:\Users\DSaghana\Desktop\CustodianHeadOffi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1386" y="94277"/>
            <a:ext cx="708537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779419" y="415498"/>
            <a:ext cx="53824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>
                <a:solidFill>
                  <a:srgbClr val="002060"/>
                </a:solidFill>
              </a:rPr>
              <a:t>FURTURE OF AND OPPORTUNITIES IN THE INSURANCE INDUSTRY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5429071"/>
            <a:ext cx="4404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WOLE </a:t>
            </a:r>
            <a:r>
              <a:rPr lang="en-US" sz="2400" b="1">
                <a:solidFill>
                  <a:srgbClr val="002060"/>
                </a:solidFill>
              </a:rPr>
              <a:t>OSHIN: </a:t>
            </a:r>
          </a:p>
          <a:p>
            <a:r>
              <a:rPr lang="en-US" sz="2400" b="1">
                <a:solidFill>
                  <a:srgbClr val="002060"/>
                </a:solidFill>
              </a:rPr>
              <a:t>Group Managing Director, Custodian Investment Plc. 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6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8319" y="631625"/>
            <a:ext cx="11277600" cy="1349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DSaghana\Desktop\CustodianHeadOffi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6927"/>
            <a:ext cx="1217569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5081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37719" y="11430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-309066" y="4394188"/>
            <a:ext cx="9687717" cy="513989"/>
          </a:xfrm>
          <a:prstGeom prst="parallelogram">
            <a:avLst>
              <a:gd name="adj" fmla="val 25000"/>
            </a:avLst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anchor="ctr"/>
          <a:lstStyle/>
          <a:p>
            <a:pPr defTabSz="1015373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Contact Us!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16A, Commercial Avenue, </a:t>
            </a:r>
          </a:p>
          <a:p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Sabo, Yaba, </a:t>
            </a:r>
          </a:p>
          <a:p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Lagos.</a:t>
            </a:r>
          </a:p>
          <a:p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Tel: (+234) 1 2707206-7, 2793740, 27937401 0700-CUSTODIAN, (+234) 1 2774000-9 </a:t>
            </a:r>
            <a:b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Fax: (+234) 1 2707203</a:t>
            </a:r>
          </a:p>
          <a:p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P. O. Box 2101, Lagos.</a:t>
            </a:r>
          </a:p>
          <a:p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Email: </a:t>
            </a:r>
            <a:r>
              <a:rPr lang="en-US" sz="1600" dirty="0">
                <a:solidFill>
                  <a:srgbClr val="FFFF00"/>
                </a:solidFill>
                <a:latin typeface="Century Gothic" panose="020B0502020202020204" pitchFamily="34" charset="0"/>
              </a:rPr>
              <a:t>enquiries@custodianinsurance.com; carecentre@custodianinsurance.com </a:t>
            </a:r>
            <a:b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Website: </a:t>
            </a:r>
            <a:r>
              <a:rPr lang="en-US" sz="1600" dirty="0">
                <a:solidFill>
                  <a:srgbClr val="FFFF00"/>
                </a:solidFill>
                <a:latin typeface="Century Gothic" panose="020B0502020202020204" pitchFamily="34" charset="0"/>
              </a:rPr>
              <a:t>www.custodianplc.com.ng</a:t>
            </a:r>
            <a:endParaRPr lang="en-US" sz="1600" b="1" dirty="0">
              <a:solidFill>
                <a:srgbClr val="FFFF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1966119" y="1008530"/>
            <a:ext cx="8229600" cy="1411941"/>
          </a:xfrm>
          <a:prstGeom prst="frame">
            <a:avLst>
              <a:gd name="adj1" fmla="val 287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5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10243989" y="6657945"/>
            <a:ext cx="193293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Source: NCRIB, NIA Digest, 2017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94520" y="285690"/>
            <a:ext cx="6279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 snapshot of the Nigerian Insurance Industry</a:t>
            </a:r>
          </a:p>
        </p:txBody>
      </p:sp>
      <p:pic>
        <p:nvPicPr>
          <p:cNvPr id="289" name="Picture 2" descr="C:\Users\EIyiola\Desktop\Custodian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11" y="152400"/>
            <a:ext cx="909010" cy="40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" name="TextBox 204"/>
          <p:cNvSpPr txBox="1"/>
          <p:nvPr/>
        </p:nvSpPr>
        <p:spPr>
          <a:xfrm>
            <a:off x="9865592" y="1752600"/>
            <a:ext cx="2133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601 </a:t>
            </a:r>
            <a:r>
              <a:rPr lang="en-US" sz="1400" dirty="0"/>
              <a:t>Insurance Brokers</a:t>
            </a:r>
          </a:p>
        </p:txBody>
      </p:sp>
      <p:pic>
        <p:nvPicPr>
          <p:cNvPr id="206" name="Picture 2" descr="Image result for offic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673" y="914400"/>
            <a:ext cx="870389" cy="87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" name="Picture 2" descr="Image result for insurance broker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874" y="2209800"/>
            <a:ext cx="860845" cy="86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TextBox 207"/>
          <p:cNvSpPr txBox="1"/>
          <p:nvPr/>
        </p:nvSpPr>
        <p:spPr>
          <a:xfrm>
            <a:off x="10119519" y="3048000"/>
            <a:ext cx="1636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~ 25,000</a:t>
            </a:r>
            <a:r>
              <a:rPr lang="en-US" sz="1400" dirty="0"/>
              <a:t> Agents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0006885" y="4495800"/>
            <a:ext cx="1908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57</a:t>
            </a:r>
            <a:r>
              <a:rPr lang="en-US" sz="1400" dirty="0"/>
              <a:t> Loss Adjusters</a:t>
            </a:r>
          </a:p>
        </p:txBody>
      </p:sp>
      <p:pic>
        <p:nvPicPr>
          <p:cNvPr id="210" name="Picture 8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519" y="3593624"/>
            <a:ext cx="902176" cy="90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0465057" y="4997395"/>
            <a:ext cx="870005" cy="870005"/>
            <a:chOff x="8849140" y="4645223"/>
            <a:chExt cx="1346579" cy="1346579"/>
          </a:xfrm>
        </p:grpSpPr>
        <p:sp>
          <p:nvSpPr>
            <p:cNvPr id="211" name="Oval 210"/>
            <p:cNvSpPr/>
            <p:nvPr/>
          </p:nvSpPr>
          <p:spPr>
            <a:xfrm>
              <a:off x="8849140" y="4645223"/>
              <a:ext cx="1346579" cy="13465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2" name="Picture 4" descr="Related imag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842" y="4998901"/>
              <a:ext cx="913173" cy="639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3" name="TextBox 212"/>
          <p:cNvSpPr txBox="1"/>
          <p:nvPr/>
        </p:nvSpPr>
        <p:spPr>
          <a:xfrm>
            <a:off x="9890292" y="5867400"/>
            <a:ext cx="213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3 </a:t>
            </a:r>
            <a:r>
              <a:rPr lang="en-US" sz="1400" dirty="0"/>
              <a:t>Actuarial Firms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738519" y="709628"/>
            <a:ext cx="0" cy="6072172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5888623" y="2024501"/>
            <a:ext cx="1976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Insurance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5891493" y="2302770"/>
            <a:ext cx="2246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rgbClr val="C00000"/>
                </a:solidFill>
              </a:rPr>
              <a:t>Regulator NAICOM</a:t>
            </a:r>
            <a:endParaRPr lang="en-US" sz="1200" i="1" dirty="0"/>
          </a:p>
        </p:txBody>
      </p:sp>
      <p:sp>
        <p:nvSpPr>
          <p:cNvPr id="239" name="TextBox 238"/>
          <p:cNvSpPr txBox="1"/>
          <p:nvPr/>
        </p:nvSpPr>
        <p:spPr>
          <a:xfrm>
            <a:off x="137319" y="4075093"/>
            <a:ext cx="16914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Life insurance </a:t>
            </a:r>
            <a:endParaRPr lang="en-US" sz="1400" dirty="0"/>
          </a:p>
          <a:p>
            <a:pPr marL="285750" indent="-285750">
              <a:buBlip>
                <a:blip r:embed="rId8"/>
              </a:buBlip>
            </a:pPr>
            <a:r>
              <a:rPr lang="en-US" sz="1400" b="1" dirty="0"/>
              <a:t>15</a:t>
            </a:r>
            <a:r>
              <a:rPr lang="en-US" sz="1400" dirty="0"/>
              <a:t> companies</a:t>
            </a:r>
          </a:p>
          <a:p>
            <a:pPr marL="285750" indent="-285750">
              <a:buBlip>
                <a:blip r:embed="rId8"/>
              </a:buBlip>
            </a:pPr>
            <a:r>
              <a:rPr lang="en-US" sz="1400" b="1" dirty="0"/>
              <a:t>N2bn</a:t>
            </a:r>
            <a:r>
              <a:rPr lang="en-US" sz="1400" dirty="0"/>
              <a:t> Capital requirement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1922630" y="4075092"/>
            <a:ext cx="1872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Non- life insurance </a:t>
            </a:r>
            <a:endParaRPr lang="en-US" sz="1400" dirty="0"/>
          </a:p>
          <a:p>
            <a:pPr marL="285750" indent="-285750">
              <a:buBlip>
                <a:blip r:embed="rId8"/>
              </a:buBlip>
            </a:pPr>
            <a:r>
              <a:rPr lang="en-US" sz="1400" b="1" dirty="0"/>
              <a:t>29</a:t>
            </a:r>
            <a:r>
              <a:rPr lang="en-US" sz="1400" dirty="0"/>
              <a:t> companies</a:t>
            </a:r>
          </a:p>
          <a:p>
            <a:pPr marL="285750" indent="-285750">
              <a:buBlip>
                <a:blip r:embed="rId8"/>
              </a:buBlip>
            </a:pPr>
            <a:r>
              <a:rPr lang="en-US" sz="1400" b="1" dirty="0"/>
              <a:t>N3bn</a:t>
            </a:r>
            <a:r>
              <a:rPr lang="en-US" sz="1400" dirty="0"/>
              <a:t> Capital requirement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7985919" y="4038600"/>
            <a:ext cx="1757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Re-insurers</a:t>
            </a:r>
            <a:endParaRPr lang="en-US" sz="1400" dirty="0"/>
          </a:p>
          <a:p>
            <a:pPr marL="285750" indent="-285750">
              <a:buBlip>
                <a:blip r:embed="rId8"/>
              </a:buBlip>
            </a:pPr>
            <a:r>
              <a:rPr lang="en-US" sz="1400" b="1" dirty="0"/>
              <a:t>2</a:t>
            </a:r>
            <a:r>
              <a:rPr lang="en-US" sz="1400" dirty="0"/>
              <a:t> companies</a:t>
            </a:r>
          </a:p>
          <a:p>
            <a:pPr marL="285750" indent="-285750">
              <a:buBlip>
                <a:blip r:embed="rId8"/>
              </a:buBlip>
            </a:pPr>
            <a:r>
              <a:rPr lang="en-US" sz="1400" b="1" dirty="0"/>
              <a:t>N10bn</a:t>
            </a:r>
            <a:r>
              <a:rPr lang="en-US" sz="1400" dirty="0"/>
              <a:t> Capital requirement</a:t>
            </a:r>
          </a:p>
        </p:txBody>
      </p:sp>
      <p:grpSp>
        <p:nvGrpSpPr>
          <p:cNvPr id="242" name="Group 241"/>
          <p:cNvGrpSpPr/>
          <p:nvPr/>
        </p:nvGrpSpPr>
        <p:grpSpPr>
          <a:xfrm>
            <a:off x="8815981" y="838200"/>
            <a:ext cx="596155" cy="794273"/>
            <a:chOff x="719146" y="2290041"/>
            <a:chExt cx="459582" cy="61079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43" name="Freeform 31"/>
            <p:cNvSpPr>
              <a:spLocks/>
            </p:cNvSpPr>
            <p:nvPr/>
          </p:nvSpPr>
          <p:spPr bwMode="auto">
            <a:xfrm>
              <a:off x="747722" y="2290041"/>
              <a:ext cx="431006" cy="294084"/>
            </a:xfrm>
            <a:custGeom>
              <a:avLst/>
              <a:gdLst/>
              <a:ahLst/>
              <a:cxnLst>
                <a:cxn ang="0">
                  <a:pos x="82" y="7"/>
                </a:cxn>
                <a:cxn ang="0">
                  <a:pos x="81" y="2"/>
                </a:cxn>
                <a:cxn ang="0">
                  <a:pos x="77" y="0"/>
                </a:cxn>
                <a:cxn ang="0">
                  <a:pos x="75" y="0"/>
                </a:cxn>
                <a:cxn ang="0">
                  <a:pos x="71" y="2"/>
                </a:cxn>
                <a:cxn ang="0">
                  <a:pos x="70" y="7"/>
                </a:cxn>
                <a:cxn ang="0">
                  <a:pos x="0" y="81"/>
                </a:cxn>
                <a:cxn ang="0">
                  <a:pos x="2" y="82"/>
                </a:cxn>
                <a:cxn ang="0">
                  <a:pos x="36" y="82"/>
                </a:cxn>
                <a:cxn ang="0">
                  <a:pos x="40" y="82"/>
                </a:cxn>
                <a:cxn ang="0">
                  <a:pos x="71" y="80"/>
                </a:cxn>
                <a:cxn ang="0">
                  <a:pos x="71" y="97"/>
                </a:cxn>
                <a:cxn ang="0">
                  <a:pos x="77" y="104"/>
                </a:cxn>
                <a:cxn ang="0">
                  <a:pos x="84" y="97"/>
                </a:cxn>
                <a:cxn ang="0">
                  <a:pos x="84" y="79"/>
                </a:cxn>
                <a:cxn ang="0">
                  <a:pos x="112" y="82"/>
                </a:cxn>
                <a:cxn ang="0">
                  <a:pos x="117" y="82"/>
                </a:cxn>
                <a:cxn ang="0">
                  <a:pos x="151" y="82"/>
                </a:cxn>
                <a:cxn ang="0">
                  <a:pos x="153" y="81"/>
                </a:cxn>
                <a:cxn ang="0">
                  <a:pos x="82" y="7"/>
                </a:cxn>
              </a:cxnLst>
              <a:rect l="0" t="0" r="r" b="b"/>
              <a:pathLst>
                <a:path w="153" h="104">
                  <a:moveTo>
                    <a:pt x="82" y="7"/>
                  </a:moveTo>
                  <a:cubicBezTo>
                    <a:pt x="81" y="2"/>
                    <a:pt x="81" y="2"/>
                    <a:pt x="81" y="2"/>
                  </a:cubicBezTo>
                  <a:cubicBezTo>
                    <a:pt x="80" y="1"/>
                    <a:pt x="79" y="0"/>
                    <a:pt x="77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4" y="0"/>
                    <a:pt x="72" y="1"/>
                    <a:pt x="71" y="2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31" y="10"/>
                    <a:pt x="1" y="42"/>
                    <a:pt x="0" y="81"/>
                  </a:cubicBezTo>
                  <a:cubicBezTo>
                    <a:pt x="0" y="82"/>
                    <a:pt x="1" y="83"/>
                    <a:pt x="2" y="82"/>
                  </a:cubicBezTo>
                  <a:cubicBezTo>
                    <a:pt x="11" y="75"/>
                    <a:pt x="27" y="75"/>
                    <a:pt x="36" y="82"/>
                  </a:cubicBezTo>
                  <a:cubicBezTo>
                    <a:pt x="37" y="83"/>
                    <a:pt x="39" y="83"/>
                    <a:pt x="40" y="82"/>
                  </a:cubicBezTo>
                  <a:cubicBezTo>
                    <a:pt x="48" y="76"/>
                    <a:pt x="62" y="75"/>
                    <a:pt x="71" y="80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101"/>
                    <a:pt x="74" y="104"/>
                    <a:pt x="77" y="104"/>
                  </a:cubicBezTo>
                  <a:cubicBezTo>
                    <a:pt x="81" y="104"/>
                    <a:pt x="84" y="101"/>
                    <a:pt x="84" y="97"/>
                  </a:cubicBezTo>
                  <a:cubicBezTo>
                    <a:pt x="84" y="79"/>
                    <a:pt x="84" y="79"/>
                    <a:pt x="84" y="79"/>
                  </a:cubicBezTo>
                  <a:cubicBezTo>
                    <a:pt x="93" y="75"/>
                    <a:pt x="105" y="76"/>
                    <a:pt x="112" y="82"/>
                  </a:cubicBezTo>
                  <a:cubicBezTo>
                    <a:pt x="114" y="83"/>
                    <a:pt x="115" y="83"/>
                    <a:pt x="117" y="82"/>
                  </a:cubicBezTo>
                  <a:cubicBezTo>
                    <a:pt x="126" y="75"/>
                    <a:pt x="142" y="75"/>
                    <a:pt x="151" y="82"/>
                  </a:cubicBezTo>
                  <a:cubicBezTo>
                    <a:pt x="152" y="83"/>
                    <a:pt x="153" y="82"/>
                    <a:pt x="153" y="81"/>
                  </a:cubicBezTo>
                  <a:cubicBezTo>
                    <a:pt x="151" y="42"/>
                    <a:pt x="121" y="10"/>
                    <a:pt x="82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4" name="Freeform 32"/>
            <p:cNvSpPr>
              <a:spLocks/>
            </p:cNvSpPr>
            <p:nvPr/>
          </p:nvSpPr>
          <p:spPr bwMode="auto">
            <a:xfrm>
              <a:off x="809634" y="2567457"/>
              <a:ext cx="109537" cy="126206"/>
            </a:xfrm>
            <a:custGeom>
              <a:avLst/>
              <a:gdLst/>
              <a:ahLst/>
              <a:cxnLst>
                <a:cxn ang="0">
                  <a:pos x="16" y="45"/>
                </a:cxn>
                <a:cxn ang="0">
                  <a:pos x="23" y="45"/>
                </a:cxn>
                <a:cxn ang="0">
                  <a:pos x="36" y="36"/>
                </a:cxn>
                <a:cxn ang="0">
                  <a:pos x="39" y="1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3" y="36"/>
                </a:cxn>
                <a:cxn ang="0">
                  <a:pos x="16" y="45"/>
                </a:cxn>
              </a:cxnLst>
              <a:rect l="0" t="0" r="r" b="b"/>
              <a:pathLst>
                <a:path w="39" h="45">
                  <a:moveTo>
                    <a:pt x="16" y="45"/>
                  </a:moveTo>
                  <a:cubicBezTo>
                    <a:pt x="19" y="45"/>
                    <a:pt x="20" y="45"/>
                    <a:pt x="23" y="45"/>
                  </a:cubicBezTo>
                  <a:cubicBezTo>
                    <a:pt x="28" y="44"/>
                    <a:pt x="33" y="40"/>
                    <a:pt x="36" y="36"/>
                  </a:cubicBezTo>
                  <a:cubicBezTo>
                    <a:pt x="38" y="31"/>
                    <a:pt x="39" y="19"/>
                    <a:pt x="39" y="14"/>
                  </a:cubicBezTo>
                  <a:cubicBezTo>
                    <a:pt x="38" y="4"/>
                    <a:pt x="29" y="0"/>
                    <a:pt x="19" y="0"/>
                  </a:cubicBezTo>
                  <a:cubicBezTo>
                    <a:pt x="10" y="0"/>
                    <a:pt x="1" y="4"/>
                    <a:pt x="0" y="14"/>
                  </a:cubicBezTo>
                  <a:cubicBezTo>
                    <a:pt x="0" y="19"/>
                    <a:pt x="1" y="31"/>
                    <a:pt x="3" y="36"/>
                  </a:cubicBezTo>
                  <a:cubicBezTo>
                    <a:pt x="6" y="40"/>
                    <a:pt x="11" y="44"/>
                    <a:pt x="16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5" name="Freeform 33"/>
            <p:cNvSpPr>
              <a:spLocks/>
            </p:cNvSpPr>
            <p:nvPr/>
          </p:nvSpPr>
          <p:spPr bwMode="auto">
            <a:xfrm>
              <a:off x="1003707" y="2631761"/>
              <a:ext cx="140494" cy="127397"/>
            </a:xfrm>
            <a:custGeom>
              <a:avLst/>
              <a:gdLst/>
              <a:ahLst/>
              <a:cxnLst>
                <a:cxn ang="0">
                  <a:pos x="11" y="45"/>
                </a:cxn>
                <a:cxn ang="0">
                  <a:pos x="39" y="45"/>
                </a:cxn>
                <a:cxn ang="0">
                  <a:pos x="50" y="40"/>
                </a:cxn>
                <a:cxn ang="0">
                  <a:pos x="42" y="11"/>
                </a:cxn>
                <a:cxn ang="0">
                  <a:pos x="9" y="11"/>
                </a:cxn>
                <a:cxn ang="0">
                  <a:pos x="0" y="40"/>
                </a:cxn>
                <a:cxn ang="0">
                  <a:pos x="11" y="45"/>
                </a:cxn>
              </a:cxnLst>
              <a:rect l="0" t="0" r="r" b="b"/>
              <a:pathLst>
                <a:path w="50" h="45">
                  <a:moveTo>
                    <a:pt x="11" y="45"/>
                  </a:moveTo>
                  <a:cubicBezTo>
                    <a:pt x="21" y="45"/>
                    <a:pt x="30" y="45"/>
                    <a:pt x="39" y="45"/>
                  </a:cubicBezTo>
                  <a:cubicBezTo>
                    <a:pt x="44" y="45"/>
                    <a:pt x="49" y="44"/>
                    <a:pt x="50" y="40"/>
                  </a:cubicBezTo>
                  <a:cubicBezTo>
                    <a:pt x="40" y="36"/>
                    <a:pt x="46" y="20"/>
                    <a:pt x="42" y="11"/>
                  </a:cubicBezTo>
                  <a:cubicBezTo>
                    <a:pt x="37" y="0"/>
                    <a:pt x="13" y="0"/>
                    <a:pt x="9" y="11"/>
                  </a:cubicBezTo>
                  <a:cubicBezTo>
                    <a:pt x="5" y="20"/>
                    <a:pt x="10" y="36"/>
                    <a:pt x="0" y="40"/>
                  </a:cubicBezTo>
                  <a:cubicBezTo>
                    <a:pt x="2" y="44"/>
                    <a:pt x="6" y="45"/>
                    <a:pt x="11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6" name="Freeform 34"/>
            <p:cNvSpPr>
              <a:spLocks/>
            </p:cNvSpPr>
            <p:nvPr/>
          </p:nvSpPr>
          <p:spPr bwMode="auto">
            <a:xfrm>
              <a:off x="904885" y="2703192"/>
              <a:ext cx="88106" cy="98822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3" y="28"/>
                </a:cxn>
                <a:cxn ang="0">
                  <a:pos x="13" y="35"/>
                </a:cxn>
                <a:cxn ang="0">
                  <a:pos x="18" y="35"/>
                </a:cxn>
                <a:cxn ang="0">
                  <a:pos x="28" y="28"/>
                </a:cxn>
                <a:cxn ang="0">
                  <a:pos x="31" y="11"/>
                </a:cxn>
                <a:cxn ang="0">
                  <a:pos x="16" y="0"/>
                </a:cxn>
                <a:cxn ang="0">
                  <a:pos x="1" y="11"/>
                </a:cxn>
              </a:cxnLst>
              <a:rect l="0" t="0" r="r" b="b"/>
              <a:pathLst>
                <a:path w="31" h="35">
                  <a:moveTo>
                    <a:pt x="1" y="11"/>
                  </a:moveTo>
                  <a:cubicBezTo>
                    <a:pt x="0" y="15"/>
                    <a:pt x="1" y="24"/>
                    <a:pt x="3" y="28"/>
                  </a:cubicBezTo>
                  <a:cubicBezTo>
                    <a:pt x="5" y="31"/>
                    <a:pt x="9" y="34"/>
                    <a:pt x="13" y="35"/>
                  </a:cubicBezTo>
                  <a:cubicBezTo>
                    <a:pt x="15" y="35"/>
                    <a:pt x="16" y="35"/>
                    <a:pt x="18" y="35"/>
                  </a:cubicBezTo>
                  <a:cubicBezTo>
                    <a:pt x="22" y="34"/>
                    <a:pt x="26" y="31"/>
                    <a:pt x="28" y="28"/>
                  </a:cubicBezTo>
                  <a:cubicBezTo>
                    <a:pt x="30" y="24"/>
                    <a:pt x="31" y="15"/>
                    <a:pt x="31" y="11"/>
                  </a:cubicBezTo>
                  <a:cubicBezTo>
                    <a:pt x="30" y="3"/>
                    <a:pt x="23" y="0"/>
                    <a:pt x="16" y="0"/>
                  </a:cubicBezTo>
                  <a:cubicBezTo>
                    <a:pt x="8" y="0"/>
                    <a:pt x="1" y="3"/>
                    <a:pt x="1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7" name="Freeform 35"/>
            <p:cNvSpPr>
              <a:spLocks/>
            </p:cNvSpPr>
            <p:nvPr/>
          </p:nvSpPr>
          <p:spPr bwMode="auto">
            <a:xfrm>
              <a:off x="992987" y="2773439"/>
              <a:ext cx="182166" cy="127397"/>
            </a:xfrm>
            <a:custGeom>
              <a:avLst/>
              <a:gdLst/>
              <a:ahLst/>
              <a:cxnLst>
                <a:cxn ang="0">
                  <a:pos x="64" y="22"/>
                </a:cxn>
                <a:cxn ang="0">
                  <a:pos x="41" y="0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9" y="13"/>
                </a:cxn>
                <a:cxn ang="0">
                  <a:pos x="15" y="20"/>
                </a:cxn>
                <a:cxn ang="0">
                  <a:pos x="19" y="45"/>
                </a:cxn>
                <a:cxn ang="0">
                  <a:pos x="49" y="45"/>
                </a:cxn>
                <a:cxn ang="0">
                  <a:pos x="49" y="23"/>
                </a:cxn>
                <a:cxn ang="0">
                  <a:pos x="51" y="23"/>
                </a:cxn>
                <a:cxn ang="0">
                  <a:pos x="52" y="45"/>
                </a:cxn>
                <a:cxn ang="0">
                  <a:pos x="65" y="45"/>
                </a:cxn>
                <a:cxn ang="0">
                  <a:pos x="64" y="22"/>
                </a:cxn>
              </a:cxnLst>
              <a:rect l="0" t="0" r="r" b="b"/>
              <a:pathLst>
                <a:path w="65" h="45">
                  <a:moveTo>
                    <a:pt x="64" y="22"/>
                  </a:moveTo>
                  <a:cubicBezTo>
                    <a:pt x="64" y="8"/>
                    <a:pt x="57" y="0"/>
                    <a:pt x="4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4"/>
                    <a:pt x="3" y="6"/>
                    <a:pt x="0" y="9"/>
                  </a:cubicBezTo>
                  <a:cubicBezTo>
                    <a:pt x="2" y="10"/>
                    <a:pt x="6" y="11"/>
                    <a:pt x="9" y="13"/>
                  </a:cubicBezTo>
                  <a:cubicBezTo>
                    <a:pt x="11" y="14"/>
                    <a:pt x="14" y="17"/>
                    <a:pt x="15" y="20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22"/>
                    <a:pt x="51" y="22"/>
                    <a:pt x="51" y="23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65" y="45"/>
                    <a:pt x="65" y="45"/>
                    <a:pt x="65" y="45"/>
                  </a:cubicBezTo>
                  <a:lnTo>
                    <a:pt x="64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8" name="Freeform 36"/>
            <p:cNvSpPr>
              <a:spLocks/>
            </p:cNvSpPr>
            <p:nvPr/>
          </p:nvSpPr>
          <p:spPr bwMode="auto">
            <a:xfrm>
              <a:off x="869161" y="2812730"/>
              <a:ext cx="159544" cy="88106"/>
            </a:xfrm>
            <a:custGeom>
              <a:avLst/>
              <a:gdLst/>
              <a:ahLst/>
              <a:cxnLst>
                <a:cxn ang="0">
                  <a:pos x="50" y="4"/>
                </a:cxn>
                <a:cxn ang="0">
                  <a:pos x="29" y="0"/>
                </a:cxn>
                <a:cxn ang="0">
                  <a:pos x="7" y="4"/>
                </a:cxn>
                <a:cxn ang="0">
                  <a:pos x="4" y="8"/>
                </a:cxn>
                <a:cxn ang="0">
                  <a:pos x="0" y="31"/>
                </a:cxn>
                <a:cxn ang="0">
                  <a:pos x="10" y="31"/>
                </a:cxn>
                <a:cxn ang="0">
                  <a:pos x="11" y="23"/>
                </a:cxn>
                <a:cxn ang="0">
                  <a:pos x="13" y="23"/>
                </a:cxn>
                <a:cxn ang="0">
                  <a:pos x="13" y="31"/>
                </a:cxn>
                <a:cxn ang="0">
                  <a:pos x="45" y="31"/>
                </a:cxn>
                <a:cxn ang="0">
                  <a:pos x="44" y="23"/>
                </a:cxn>
                <a:cxn ang="0">
                  <a:pos x="46" y="23"/>
                </a:cxn>
                <a:cxn ang="0">
                  <a:pos x="47" y="31"/>
                </a:cxn>
                <a:cxn ang="0">
                  <a:pos x="57" y="31"/>
                </a:cxn>
                <a:cxn ang="0">
                  <a:pos x="53" y="8"/>
                </a:cxn>
                <a:cxn ang="0">
                  <a:pos x="50" y="4"/>
                </a:cxn>
              </a:cxnLst>
              <a:rect l="0" t="0" r="r" b="b"/>
              <a:pathLst>
                <a:path w="57" h="31">
                  <a:moveTo>
                    <a:pt x="50" y="4"/>
                  </a:moveTo>
                  <a:cubicBezTo>
                    <a:pt x="44" y="1"/>
                    <a:pt x="36" y="0"/>
                    <a:pt x="29" y="0"/>
                  </a:cubicBezTo>
                  <a:cubicBezTo>
                    <a:pt x="21" y="0"/>
                    <a:pt x="13" y="1"/>
                    <a:pt x="7" y="4"/>
                  </a:cubicBezTo>
                  <a:cubicBezTo>
                    <a:pt x="6" y="5"/>
                    <a:pt x="5" y="6"/>
                    <a:pt x="4" y="8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6"/>
                    <a:pt x="51" y="5"/>
                    <a:pt x="50" y="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9" name="Freeform 37"/>
            <p:cNvSpPr>
              <a:spLocks/>
            </p:cNvSpPr>
            <p:nvPr/>
          </p:nvSpPr>
          <p:spPr bwMode="auto">
            <a:xfrm>
              <a:off x="719146" y="2711528"/>
              <a:ext cx="189310" cy="189310"/>
            </a:xfrm>
            <a:custGeom>
              <a:avLst/>
              <a:gdLst/>
              <a:ahLst/>
              <a:cxnLst>
                <a:cxn ang="0">
                  <a:pos x="67" y="31"/>
                </a:cxn>
                <a:cxn ang="0">
                  <a:pos x="64" y="28"/>
                </a:cxn>
                <a:cxn ang="0">
                  <a:pos x="61" y="7"/>
                </a:cxn>
                <a:cxn ang="0">
                  <a:pos x="63" y="0"/>
                </a:cxn>
                <a:cxn ang="0">
                  <a:pos x="33" y="0"/>
                </a:cxn>
                <a:cxn ang="0">
                  <a:pos x="1" y="31"/>
                </a:cxn>
                <a:cxn ang="0">
                  <a:pos x="0" y="67"/>
                </a:cxn>
                <a:cxn ang="0">
                  <a:pos x="18" y="67"/>
                </a:cxn>
                <a:cxn ang="0">
                  <a:pos x="19" y="39"/>
                </a:cxn>
                <a:cxn ang="0">
                  <a:pos x="22" y="39"/>
                </a:cxn>
                <a:cxn ang="0">
                  <a:pos x="21" y="67"/>
                </a:cxn>
                <a:cxn ang="0">
                  <a:pos x="47" y="67"/>
                </a:cxn>
                <a:cxn ang="0">
                  <a:pos x="51" y="42"/>
                </a:cxn>
                <a:cxn ang="0">
                  <a:pos x="67" y="31"/>
                </a:cxn>
              </a:cxnLst>
              <a:rect l="0" t="0" r="r" b="b"/>
              <a:pathLst>
                <a:path w="67" h="67">
                  <a:moveTo>
                    <a:pt x="67" y="31"/>
                  </a:moveTo>
                  <a:cubicBezTo>
                    <a:pt x="66" y="30"/>
                    <a:pt x="65" y="29"/>
                    <a:pt x="64" y="28"/>
                  </a:cubicBezTo>
                  <a:cubicBezTo>
                    <a:pt x="61" y="23"/>
                    <a:pt x="60" y="13"/>
                    <a:pt x="61" y="7"/>
                  </a:cubicBezTo>
                  <a:cubicBezTo>
                    <a:pt x="61" y="4"/>
                    <a:pt x="62" y="2"/>
                    <a:pt x="6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2" y="13"/>
                    <a:pt x="1" y="3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7"/>
                    <a:pt x="22" y="37"/>
                    <a:pt x="22" y="39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3" y="36"/>
                    <a:pt x="61" y="33"/>
                    <a:pt x="67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250" name="TextBox 249"/>
          <p:cNvSpPr txBox="1"/>
          <p:nvPr/>
        </p:nvSpPr>
        <p:spPr>
          <a:xfrm>
            <a:off x="4077813" y="4075092"/>
            <a:ext cx="2079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Composite Insurance</a:t>
            </a:r>
            <a:endParaRPr lang="en-US" sz="1400" dirty="0"/>
          </a:p>
          <a:p>
            <a:pPr marL="285750" indent="-285750">
              <a:buBlip>
                <a:blip r:embed="rId8"/>
              </a:buBlip>
            </a:pPr>
            <a:r>
              <a:rPr lang="en-US" sz="1400" b="1" dirty="0"/>
              <a:t>13</a:t>
            </a:r>
            <a:r>
              <a:rPr lang="en-US" sz="1400" dirty="0"/>
              <a:t> companies</a:t>
            </a:r>
          </a:p>
          <a:p>
            <a:pPr marL="285750" indent="-285750">
              <a:buBlip>
                <a:blip r:embed="rId8"/>
              </a:buBlip>
            </a:pPr>
            <a:r>
              <a:rPr lang="en-US" sz="1400" b="1" dirty="0"/>
              <a:t>N5bn</a:t>
            </a:r>
            <a:r>
              <a:rPr lang="en-US" sz="1400" dirty="0"/>
              <a:t> Capital requirement</a:t>
            </a:r>
          </a:p>
        </p:txBody>
      </p:sp>
      <p:cxnSp>
        <p:nvCxnSpPr>
          <p:cNvPr id="251" name="Straight Connector 250"/>
          <p:cNvCxnSpPr/>
          <p:nvPr/>
        </p:nvCxnSpPr>
        <p:spPr>
          <a:xfrm flipH="1" flipV="1">
            <a:off x="932030" y="3389294"/>
            <a:ext cx="1" cy="59998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 flipV="1">
            <a:off x="2880519" y="3389294"/>
            <a:ext cx="1" cy="59998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H="1" flipV="1">
            <a:off x="5090319" y="3400409"/>
            <a:ext cx="1" cy="59998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flipH="1" flipV="1">
            <a:off x="8900318" y="3389294"/>
            <a:ext cx="1" cy="59998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5" name="Group 254"/>
          <p:cNvGrpSpPr/>
          <p:nvPr/>
        </p:nvGrpSpPr>
        <p:grpSpPr>
          <a:xfrm>
            <a:off x="4336662" y="1632473"/>
            <a:ext cx="1449026" cy="1375821"/>
            <a:chOff x="4404519" y="1910210"/>
            <a:chExt cx="3362190" cy="3235286"/>
          </a:xfrm>
        </p:grpSpPr>
        <p:sp>
          <p:nvSpPr>
            <p:cNvPr id="256" name="Oval 255"/>
            <p:cNvSpPr/>
            <p:nvPr/>
          </p:nvSpPr>
          <p:spPr>
            <a:xfrm>
              <a:off x="4404519" y="1910210"/>
              <a:ext cx="3362190" cy="323528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7" name="Group 256"/>
            <p:cNvGrpSpPr/>
            <p:nvPr/>
          </p:nvGrpSpPr>
          <p:grpSpPr>
            <a:xfrm>
              <a:off x="4843294" y="2330220"/>
              <a:ext cx="2294969" cy="2306546"/>
              <a:chOff x="5662613" y="2642236"/>
              <a:chExt cx="1241425" cy="1244600"/>
            </a:xfrm>
          </p:grpSpPr>
          <p:grpSp>
            <p:nvGrpSpPr>
              <p:cNvPr id="258" name="Group 257"/>
              <p:cNvGrpSpPr/>
              <p:nvPr/>
            </p:nvGrpSpPr>
            <p:grpSpPr>
              <a:xfrm>
                <a:off x="5662613" y="2642236"/>
                <a:ext cx="760413" cy="1014412"/>
                <a:chOff x="5662613" y="2642236"/>
                <a:chExt cx="760413" cy="1014412"/>
              </a:xfrm>
            </p:grpSpPr>
            <p:sp>
              <p:nvSpPr>
                <p:cNvPr id="305" name="Freeform 455"/>
                <p:cNvSpPr>
                  <a:spLocks/>
                </p:cNvSpPr>
                <p:nvPr/>
              </p:nvSpPr>
              <p:spPr bwMode="auto">
                <a:xfrm>
                  <a:off x="5662613" y="3250248"/>
                  <a:ext cx="760413" cy="406400"/>
                </a:xfrm>
                <a:custGeom>
                  <a:avLst/>
                  <a:gdLst/>
                  <a:ahLst/>
                  <a:cxnLst>
                    <a:cxn ang="0">
                      <a:pos x="280" y="256"/>
                    </a:cxn>
                    <a:cxn ang="0">
                      <a:pos x="0" y="128"/>
                    </a:cxn>
                    <a:cxn ang="0">
                      <a:pos x="0" y="113"/>
                    </a:cxn>
                    <a:cxn ang="0">
                      <a:pos x="200" y="0"/>
                    </a:cxn>
                    <a:cxn ang="0">
                      <a:pos x="479" y="113"/>
                    </a:cxn>
                    <a:cxn ang="0">
                      <a:pos x="479" y="128"/>
                    </a:cxn>
                    <a:cxn ang="0">
                      <a:pos x="280" y="256"/>
                    </a:cxn>
                  </a:cxnLst>
                  <a:rect l="0" t="0" r="r" b="b"/>
                  <a:pathLst>
                    <a:path w="479" h="256">
                      <a:moveTo>
                        <a:pt x="280" y="256"/>
                      </a:moveTo>
                      <a:lnTo>
                        <a:pt x="0" y="128"/>
                      </a:lnTo>
                      <a:lnTo>
                        <a:pt x="0" y="113"/>
                      </a:lnTo>
                      <a:lnTo>
                        <a:pt x="200" y="0"/>
                      </a:lnTo>
                      <a:lnTo>
                        <a:pt x="479" y="113"/>
                      </a:lnTo>
                      <a:lnTo>
                        <a:pt x="479" y="128"/>
                      </a:lnTo>
                      <a:lnTo>
                        <a:pt x="280" y="256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6" name="Freeform 456"/>
                <p:cNvSpPr>
                  <a:spLocks/>
                </p:cNvSpPr>
                <p:nvPr/>
              </p:nvSpPr>
              <p:spPr bwMode="auto">
                <a:xfrm>
                  <a:off x="5662613" y="3226436"/>
                  <a:ext cx="760413" cy="406400"/>
                </a:xfrm>
                <a:custGeom>
                  <a:avLst/>
                  <a:gdLst/>
                  <a:ahLst/>
                  <a:cxnLst>
                    <a:cxn ang="0">
                      <a:pos x="280" y="256"/>
                    </a:cxn>
                    <a:cxn ang="0">
                      <a:pos x="0" y="128"/>
                    </a:cxn>
                    <a:cxn ang="0">
                      <a:pos x="200" y="0"/>
                    </a:cxn>
                    <a:cxn ang="0">
                      <a:pos x="479" y="128"/>
                    </a:cxn>
                    <a:cxn ang="0">
                      <a:pos x="280" y="256"/>
                    </a:cxn>
                  </a:cxnLst>
                  <a:rect l="0" t="0" r="r" b="b"/>
                  <a:pathLst>
                    <a:path w="479" h="256">
                      <a:moveTo>
                        <a:pt x="280" y="256"/>
                      </a:moveTo>
                      <a:lnTo>
                        <a:pt x="0" y="128"/>
                      </a:lnTo>
                      <a:lnTo>
                        <a:pt x="200" y="0"/>
                      </a:lnTo>
                      <a:lnTo>
                        <a:pt x="479" y="128"/>
                      </a:lnTo>
                      <a:lnTo>
                        <a:pt x="280" y="256"/>
                      </a:lnTo>
                      <a:close/>
                    </a:path>
                  </a:pathLst>
                </a:custGeom>
                <a:solidFill>
                  <a:srgbClr val="DCDDD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7" name="Freeform 457"/>
                <p:cNvSpPr>
                  <a:spLocks/>
                </p:cNvSpPr>
                <p:nvPr/>
              </p:nvSpPr>
              <p:spPr bwMode="auto">
                <a:xfrm>
                  <a:off x="5759450" y="2796223"/>
                  <a:ext cx="358775" cy="784225"/>
                </a:xfrm>
                <a:custGeom>
                  <a:avLst/>
                  <a:gdLst/>
                  <a:ahLst/>
                  <a:cxnLst>
                    <a:cxn ang="0">
                      <a:pos x="226" y="494"/>
                    </a:cxn>
                    <a:cxn ang="0">
                      <a:pos x="0" y="391"/>
                    </a:cxn>
                    <a:cxn ang="0">
                      <a:pos x="1" y="0"/>
                    </a:cxn>
                    <a:cxn ang="0">
                      <a:pos x="226" y="102"/>
                    </a:cxn>
                    <a:cxn ang="0">
                      <a:pos x="226" y="494"/>
                    </a:cxn>
                  </a:cxnLst>
                  <a:rect l="0" t="0" r="r" b="b"/>
                  <a:pathLst>
                    <a:path w="226" h="494">
                      <a:moveTo>
                        <a:pt x="226" y="494"/>
                      </a:moveTo>
                      <a:lnTo>
                        <a:pt x="0" y="391"/>
                      </a:lnTo>
                      <a:lnTo>
                        <a:pt x="1" y="0"/>
                      </a:lnTo>
                      <a:lnTo>
                        <a:pt x="226" y="102"/>
                      </a:lnTo>
                      <a:lnTo>
                        <a:pt x="226" y="494"/>
                      </a:lnTo>
                      <a:close/>
                    </a:path>
                  </a:pathLst>
                </a:custGeom>
                <a:solidFill>
                  <a:srgbClr val="E5F2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8" name="Freeform 458"/>
                <p:cNvSpPr>
                  <a:spLocks/>
                </p:cNvSpPr>
                <p:nvPr/>
              </p:nvSpPr>
              <p:spPr bwMode="auto">
                <a:xfrm>
                  <a:off x="5761038" y="2642236"/>
                  <a:ext cx="588963" cy="315913"/>
                </a:xfrm>
                <a:custGeom>
                  <a:avLst/>
                  <a:gdLst/>
                  <a:ahLst/>
                  <a:cxnLst>
                    <a:cxn ang="0">
                      <a:pos x="225" y="199"/>
                    </a:cxn>
                    <a:cxn ang="0">
                      <a:pos x="0" y="97"/>
                    </a:cxn>
                    <a:cxn ang="0">
                      <a:pos x="147" y="0"/>
                    </a:cxn>
                    <a:cxn ang="0">
                      <a:pos x="371" y="104"/>
                    </a:cxn>
                    <a:cxn ang="0">
                      <a:pos x="225" y="199"/>
                    </a:cxn>
                  </a:cxnLst>
                  <a:rect l="0" t="0" r="r" b="b"/>
                  <a:pathLst>
                    <a:path w="371" h="199">
                      <a:moveTo>
                        <a:pt x="225" y="199"/>
                      </a:moveTo>
                      <a:lnTo>
                        <a:pt x="0" y="97"/>
                      </a:lnTo>
                      <a:lnTo>
                        <a:pt x="147" y="0"/>
                      </a:lnTo>
                      <a:lnTo>
                        <a:pt x="371" y="104"/>
                      </a:lnTo>
                      <a:lnTo>
                        <a:pt x="225" y="199"/>
                      </a:lnTo>
                      <a:close/>
                    </a:path>
                  </a:pathLst>
                </a:custGeom>
                <a:solidFill>
                  <a:srgbClr val="DCDDD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9" name="Freeform 459"/>
                <p:cNvSpPr>
                  <a:spLocks/>
                </p:cNvSpPr>
                <p:nvPr/>
              </p:nvSpPr>
              <p:spPr bwMode="auto">
                <a:xfrm>
                  <a:off x="5800725" y="2667636"/>
                  <a:ext cx="504825" cy="268288"/>
                </a:xfrm>
                <a:custGeom>
                  <a:avLst/>
                  <a:gdLst/>
                  <a:ahLst/>
                  <a:cxnLst>
                    <a:cxn ang="0">
                      <a:pos x="196" y="169"/>
                    </a:cxn>
                    <a:cxn ang="0">
                      <a:pos x="0" y="80"/>
                    </a:cxn>
                    <a:cxn ang="0">
                      <a:pos x="122" y="0"/>
                    </a:cxn>
                    <a:cxn ang="0">
                      <a:pos x="318" y="89"/>
                    </a:cxn>
                    <a:cxn ang="0">
                      <a:pos x="196" y="169"/>
                    </a:cxn>
                  </a:cxnLst>
                  <a:rect l="0" t="0" r="r" b="b"/>
                  <a:pathLst>
                    <a:path w="318" h="169">
                      <a:moveTo>
                        <a:pt x="196" y="169"/>
                      </a:moveTo>
                      <a:lnTo>
                        <a:pt x="0" y="80"/>
                      </a:lnTo>
                      <a:lnTo>
                        <a:pt x="122" y="0"/>
                      </a:lnTo>
                      <a:lnTo>
                        <a:pt x="318" y="89"/>
                      </a:lnTo>
                      <a:lnTo>
                        <a:pt x="196" y="169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0" name="Freeform 460"/>
                <p:cNvSpPr>
                  <a:spLocks/>
                </p:cNvSpPr>
                <p:nvPr/>
              </p:nvSpPr>
              <p:spPr bwMode="auto">
                <a:xfrm>
                  <a:off x="5800725" y="2667636"/>
                  <a:ext cx="504825" cy="157163"/>
                </a:xfrm>
                <a:custGeom>
                  <a:avLst/>
                  <a:gdLst/>
                  <a:ahLst/>
                  <a:cxnLst>
                    <a:cxn ang="0">
                      <a:pos x="303" y="99"/>
                    </a:cxn>
                    <a:cxn ang="0">
                      <a:pos x="318" y="89"/>
                    </a:cxn>
                    <a:cxn ang="0">
                      <a:pos x="122" y="0"/>
                    </a:cxn>
                    <a:cxn ang="0">
                      <a:pos x="0" y="80"/>
                    </a:cxn>
                    <a:cxn ang="0">
                      <a:pos x="16" y="88"/>
                    </a:cxn>
                    <a:cxn ang="0">
                      <a:pos x="123" y="16"/>
                    </a:cxn>
                    <a:cxn ang="0">
                      <a:pos x="303" y="99"/>
                    </a:cxn>
                  </a:cxnLst>
                  <a:rect l="0" t="0" r="r" b="b"/>
                  <a:pathLst>
                    <a:path w="318" h="99">
                      <a:moveTo>
                        <a:pt x="303" y="99"/>
                      </a:moveTo>
                      <a:lnTo>
                        <a:pt x="318" y="89"/>
                      </a:lnTo>
                      <a:lnTo>
                        <a:pt x="122" y="0"/>
                      </a:lnTo>
                      <a:lnTo>
                        <a:pt x="0" y="80"/>
                      </a:lnTo>
                      <a:lnTo>
                        <a:pt x="16" y="88"/>
                      </a:lnTo>
                      <a:lnTo>
                        <a:pt x="123" y="16"/>
                      </a:lnTo>
                      <a:lnTo>
                        <a:pt x="303" y="99"/>
                      </a:lnTo>
                      <a:close/>
                    </a:path>
                  </a:pathLst>
                </a:custGeom>
                <a:solidFill>
                  <a:srgbClr val="97989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1" name="Freeform 461"/>
                <p:cNvSpPr>
                  <a:spLocks/>
                </p:cNvSpPr>
                <p:nvPr/>
              </p:nvSpPr>
              <p:spPr bwMode="auto">
                <a:xfrm>
                  <a:off x="6118225" y="2807336"/>
                  <a:ext cx="231775" cy="77311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0" y="487"/>
                    </a:cxn>
                    <a:cxn ang="0">
                      <a:pos x="146" y="392"/>
                    </a:cxn>
                    <a:cxn ang="0">
                      <a:pos x="146" y="0"/>
                    </a:cxn>
                    <a:cxn ang="0">
                      <a:pos x="0" y="95"/>
                    </a:cxn>
                  </a:cxnLst>
                  <a:rect l="0" t="0" r="r" b="b"/>
                  <a:pathLst>
                    <a:path w="146" h="487">
                      <a:moveTo>
                        <a:pt x="0" y="95"/>
                      </a:moveTo>
                      <a:lnTo>
                        <a:pt x="0" y="487"/>
                      </a:lnTo>
                      <a:lnTo>
                        <a:pt x="146" y="392"/>
                      </a:lnTo>
                      <a:lnTo>
                        <a:pt x="146" y="0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2" name="Freeform 462"/>
                <p:cNvSpPr>
                  <a:spLocks/>
                </p:cNvSpPr>
                <p:nvPr/>
              </p:nvSpPr>
              <p:spPr bwMode="auto">
                <a:xfrm>
                  <a:off x="6156325" y="3312161"/>
                  <a:ext cx="76200" cy="109538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48" y="36"/>
                    </a:cxn>
                    <a:cxn ang="0">
                      <a:pos x="48" y="0"/>
                    </a:cxn>
                    <a:cxn ang="0">
                      <a:pos x="0" y="3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48" h="69">
                      <a:moveTo>
                        <a:pt x="0" y="69"/>
                      </a:moveTo>
                      <a:lnTo>
                        <a:pt x="48" y="36"/>
                      </a:lnTo>
                      <a:lnTo>
                        <a:pt x="48" y="0"/>
                      </a:lnTo>
                      <a:lnTo>
                        <a:pt x="0" y="32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E5F2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3" name="Freeform 464"/>
                <p:cNvSpPr>
                  <a:spLocks/>
                </p:cNvSpPr>
                <p:nvPr/>
              </p:nvSpPr>
              <p:spPr bwMode="auto">
                <a:xfrm>
                  <a:off x="6156325" y="3404236"/>
                  <a:ext cx="76200" cy="109538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48" y="36"/>
                    </a:cxn>
                    <a:cxn ang="0">
                      <a:pos x="48" y="0"/>
                    </a:cxn>
                    <a:cxn ang="0">
                      <a:pos x="0" y="33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48" h="69">
                      <a:moveTo>
                        <a:pt x="0" y="69"/>
                      </a:moveTo>
                      <a:lnTo>
                        <a:pt x="48" y="36"/>
                      </a:lnTo>
                      <a:lnTo>
                        <a:pt x="48" y="0"/>
                      </a:lnTo>
                      <a:lnTo>
                        <a:pt x="0" y="33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E5F2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4" name="Freeform 466"/>
                <p:cNvSpPr>
                  <a:spLocks/>
                </p:cNvSpPr>
                <p:nvPr/>
              </p:nvSpPr>
              <p:spPr bwMode="auto">
                <a:xfrm>
                  <a:off x="6156325" y="3220086"/>
                  <a:ext cx="76200" cy="107950"/>
                </a:xfrm>
                <a:custGeom>
                  <a:avLst/>
                  <a:gdLst/>
                  <a:ahLst/>
                  <a:cxnLst>
                    <a:cxn ang="0">
                      <a:pos x="0" y="68"/>
                    </a:cxn>
                    <a:cxn ang="0">
                      <a:pos x="48" y="36"/>
                    </a:cxn>
                    <a:cxn ang="0">
                      <a:pos x="48" y="0"/>
                    </a:cxn>
                    <a:cxn ang="0">
                      <a:pos x="0" y="32"/>
                    </a:cxn>
                    <a:cxn ang="0">
                      <a:pos x="0" y="68"/>
                    </a:cxn>
                  </a:cxnLst>
                  <a:rect l="0" t="0" r="r" b="b"/>
                  <a:pathLst>
                    <a:path w="48" h="68">
                      <a:moveTo>
                        <a:pt x="0" y="68"/>
                      </a:moveTo>
                      <a:lnTo>
                        <a:pt x="48" y="36"/>
                      </a:lnTo>
                      <a:lnTo>
                        <a:pt x="48" y="0"/>
                      </a:lnTo>
                      <a:lnTo>
                        <a:pt x="0" y="32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E5F2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5" name="Freeform 468"/>
                <p:cNvSpPr>
                  <a:spLocks/>
                </p:cNvSpPr>
                <p:nvPr/>
              </p:nvSpPr>
              <p:spPr bwMode="auto">
                <a:xfrm>
                  <a:off x="6156325" y="3126423"/>
                  <a:ext cx="76200" cy="109538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48" y="37"/>
                    </a:cxn>
                    <a:cxn ang="0">
                      <a:pos x="48" y="0"/>
                    </a:cxn>
                    <a:cxn ang="0">
                      <a:pos x="0" y="33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48" h="69">
                      <a:moveTo>
                        <a:pt x="0" y="69"/>
                      </a:moveTo>
                      <a:lnTo>
                        <a:pt x="48" y="37"/>
                      </a:lnTo>
                      <a:lnTo>
                        <a:pt x="48" y="0"/>
                      </a:lnTo>
                      <a:lnTo>
                        <a:pt x="0" y="33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E5F2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6" name="Freeform 470"/>
                <p:cNvSpPr>
                  <a:spLocks/>
                </p:cNvSpPr>
                <p:nvPr/>
              </p:nvSpPr>
              <p:spPr bwMode="auto">
                <a:xfrm>
                  <a:off x="6156325" y="3037523"/>
                  <a:ext cx="76200" cy="106363"/>
                </a:xfrm>
                <a:custGeom>
                  <a:avLst/>
                  <a:gdLst/>
                  <a:ahLst/>
                  <a:cxnLst>
                    <a:cxn ang="0">
                      <a:pos x="0" y="67"/>
                    </a:cxn>
                    <a:cxn ang="0">
                      <a:pos x="48" y="36"/>
                    </a:cxn>
                    <a:cxn ang="0">
                      <a:pos x="48" y="0"/>
                    </a:cxn>
                    <a:cxn ang="0">
                      <a:pos x="0" y="31"/>
                    </a:cxn>
                    <a:cxn ang="0">
                      <a:pos x="0" y="67"/>
                    </a:cxn>
                  </a:cxnLst>
                  <a:rect l="0" t="0" r="r" b="b"/>
                  <a:pathLst>
                    <a:path w="48" h="67">
                      <a:moveTo>
                        <a:pt x="0" y="67"/>
                      </a:moveTo>
                      <a:lnTo>
                        <a:pt x="48" y="36"/>
                      </a:lnTo>
                      <a:lnTo>
                        <a:pt x="48" y="0"/>
                      </a:lnTo>
                      <a:lnTo>
                        <a:pt x="0" y="31"/>
                      </a:lnTo>
                      <a:lnTo>
                        <a:pt x="0" y="67"/>
                      </a:lnTo>
                      <a:close/>
                    </a:path>
                  </a:pathLst>
                </a:custGeom>
                <a:solidFill>
                  <a:srgbClr val="E5F2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7" name="Freeform 471"/>
                <p:cNvSpPr>
                  <a:spLocks/>
                </p:cNvSpPr>
                <p:nvPr/>
              </p:nvSpPr>
              <p:spPr bwMode="auto">
                <a:xfrm>
                  <a:off x="6253163" y="2975611"/>
                  <a:ext cx="76200" cy="107950"/>
                </a:xfrm>
                <a:custGeom>
                  <a:avLst/>
                  <a:gdLst/>
                  <a:ahLst/>
                  <a:cxnLst>
                    <a:cxn ang="0">
                      <a:pos x="0" y="68"/>
                    </a:cxn>
                    <a:cxn ang="0">
                      <a:pos x="48" y="36"/>
                    </a:cxn>
                    <a:cxn ang="0">
                      <a:pos x="48" y="0"/>
                    </a:cxn>
                    <a:cxn ang="0">
                      <a:pos x="0" y="32"/>
                    </a:cxn>
                    <a:cxn ang="0">
                      <a:pos x="0" y="68"/>
                    </a:cxn>
                  </a:cxnLst>
                  <a:rect l="0" t="0" r="r" b="b"/>
                  <a:pathLst>
                    <a:path w="48" h="68">
                      <a:moveTo>
                        <a:pt x="0" y="68"/>
                      </a:moveTo>
                      <a:lnTo>
                        <a:pt x="48" y="36"/>
                      </a:lnTo>
                      <a:lnTo>
                        <a:pt x="48" y="0"/>
                      </a:lnTo>
                      <a:lnTo>
                        <a:pt x="0" y="32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F2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8" name="Freeform 472"/>
                <p:cNvSpPr>
                  <a:spLocks/>
                </p:cNvSpPr>
                <p:nvPr/>
              </p:nvSpPr>
              <p:spPr bwMode="auto">
                <a:xfrm>
                  <a:off x="6156325" y="2943861"/>
                  <a:ext cx="76200" cy="107950"/>
                </a:xfrm>
                <a:custGeom>
                  <a:avLst/>
                  <a:gdLst/>
                  <a:ahLst/>
                  <a:cxnLst>
                    <a:cxn ang="0">
                      <a:pos x="0" y="68"/>
                    </a:cxn>
                    <a:cxn ang="0">
                      <a:pos x="48" y="37"/>
                    </a:cxn>
                    <a:cxn ang="0">
                      <a:pos x="48" y="0"/>
                    </a:cxn>
                    <a:cxn ang="0">
                      <a:pos x="0" y="31"/>
                    </a:cxn>
                    <a:cxn ang="0">
                      <a:pos x="0" y="68"/>
                    </a:cxn>
                  </a:cxnLst>
                  <a:rect l="0" t="0" r="r" b="b"/>
                  <a:pathLst>
                    <a:path w="48" h="68">
                      <a:moveTo>
                        <a:pt x="0" y="68"/>
                      </a:moveTo>
                      <a:lnTo>
                        <a:pt x="48" y="37"/>
                      </a:lnTo>
                      <a:lnTo>
                        <a:pt x="48" y="0"/>
                      </a:lnTo>
                      <a:lnTo>
                        <a:pt x="0" y="31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E5F2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9" name="Freeform 473"/>
                <p:cNvSpPr>
                  <a:spLocks/>
                </p:cNvSpPr>
                <p:nvPr/>
              </p:nvSpPr>
              <p:spPr bwMode="auto">
                <a:xfrm>
                  <a:off x="6253163" y="2881948"/>
                  <a:ext cx="76200" cy="109538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48" y="37"/>
                    </a:cxn>
                    <a:cxn ang="0">
                      <a:pos x="48" y="0"/>
                    </a:cxn>
                    <a:cxn ang="0">
                      <a:pos x="0" y="33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48" h="69">
                      <a:moveTo>
                        <a:pt x="0" y="69"/>
                      </a:moveTo>
                      <a:lnTo>
                        <a:pt x="48" y="37"/>
                      </a:lnTo>
                      <a:lnTo>
                        <a:pt x="48" y="0"/>
                      </a:lnTo>
                      <a:lnTo>
                        <a:pt x="0" y="33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E5F2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0" name="Freeform 474"/>
                <p:cNvSpPr>
                  <a:spLocks/>
                </p:cNvSpPr>
                <p:nvPr/>
              </p:nvSpPr>
              <p:spPr bwMode="auto">
                <a:xfrm>
                  <a:off x="5792788" y="3132773"/>
                  <a:ext cx="76200" cy="93663"/>
                </a:xfrm>
                <a:custGeom>
                  <a:avLst/>
                  <a:gdLst/>
                  <a:ahLst/>
                  <a:cxnLst>
                    <a:cxn ang="0">
                      <a:pos x="48" y="59"/>
                    </a:cxn>
                    <a:cxn ang="0">
                      <a:pos x="0" y="37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9"/>
                    </a:cxn>
                  </a:cxnLst>
                  <a:rect l="0" t="0" r="r" b="b"/>
                  <a:pathLst>
                    <a:path w="48" h="59">
                      <a:moveTo>
                        <a:pt x="48" y="59"/>
                      </a:move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9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1" name="Freeform 475"/>
                <p:cNvSpPr>
                  <a:spLocks/>
                </p:cNvSpPr>
                <p:nvPr/>
              </p:nvSpPr>
              <p:spPr bwMode="auto">
                <a:xfrm>
                  <a:off x="5899150" y="3185161"/>
                  <a:ext cx="76200" cy="92075"/>
                </a:xfrm>
                <a:custGeom>
                  <a:avLst/>
                  <a:gdLst/>
                  <a:ahLst/>
                  <a:cxnLst>
                    <a:cxn ang="0">
                      <a:pos x="48" y="58"/>
                    </a:cxn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8"/>
                    </a:cxn>
                  </a:cxnLst>
                  <a:rect l="0" t="0" r="r" b="b"/>
                  <a:pathLst>
                    <a:path w="48" h="58">
                      <a:moveTo>
                        <a:pt x="48" y="58"/>
                      </a:move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8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2" name="Freeform 476"/>
                <p:cNvSpPr>
                  <a:spLocks/>
                </p:cNvSpPr>
                <p:nvPr/>
              </p:nvSpPr>
              <p:spPr bwMode="auto">
                <a:xfrm>
                  <a:off x="6003925" y="3237548"/>
                  <a:ext cx="79375" cy="93663"/>
                </a:xfrm>
                <a:custGeom>
                  <a:avLst/>
                  <a:gdLst/>
                  <a:ahLst/>
                  <a:cxnLst>
                    <a:cxn ang="0">
                      <a:pos x="50" y="59"/>
                    </a:cxn>
                    <a:cxn ang="0">
                      <a:pos x="0" y="37"/>
                    </a:cxn>
                    <a:cxn ang="0">
                      <a:pos x="2" y="0"/>
                    </a:cxn>
                    <a:cxn ang="0">
                      <a:pos x="50" y="22"/>
                    </a:cxn>
                    <a:cxn ang="0">
                      <a:pos x="50" y="59"/>
                    </a:cxn>
                  </a:cxnLst>
                  <a:rect l="0" t="0" r="r" b="b"/>
                  <a:pathLst>
                    <a:path w="50" h="59">
                      <a:moveTo>
                        <a:pt x="50" y="59"/>
                      </a:moveTo>
                      <a:lnTo>
                        <a:pt x="0" y="37"/>
                      </a:lnTo>
                      <a:lnTo>
                        <a:pt x="2" y="0"/>
                      </a:lnTo>
                      <a:lnTo>
                        <a:pt x="50" y="22"/>
                      </a:lnTo>
                      <a:lnTo>
                        <a:pt x="50" y="59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3" name="Freeform 477"/>
                <p:cNvSpPr>
                  <a:spLocks/>
                </p:cNvSpPr>
                <p:nvPr/>
              </p:nvSpPr>
              <p:spPr bwMode="auto">
                <a:xfrm>
                  <a:off x="5792788" y="3039111"/>
                  <a:ext cx="76200" cy="92075"/>
                </a:xfrm>
                <a:custGeom>
                  <a:avLst/>
                  <a:gdLst/>
                  <a:ahLst/>
                  <a:cxnLst>
                    <a:cxn ang="0">
                      <a:pos x="48" y="58"/>
                    </a:cxn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8"/>
                    </a:cxn>
                  </a:cxnLst>
                  <a:rect l="0" t="0" r="r" b="b"/>
                  <a:pathLst>
                    <a:path w="48" h="58">
                      <a:moveTo>
                        <a:pt x="48" y="58"/>
                      </a:move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8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4" name="Freeform 478"/>
                <p:cNvSpPr>
                  <a:spLocks/>
                </p:cNvSpPr>
                <p:nvPr/>
              </p:nvSpPr>
              <p:spPr bwMode="auto">
                <a:xfrm>
                  <a:off x="5899150" y="3089911"/>
                  <a:ext cx="76200" cy="92075"/>
                </a:xfrm>
                <a:custGeom>
                  <a:avLst/>
                  <a:gdLst/>
                  <a:ahLst/>
                  <a:cxnLst>
                    <a:cxn ang="0">
                      <a:pos x="48" y="58"/>
                    </a:cxn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8"/>
                    </a:cxn>
                  </a:cxnLst>
                  <a:rect l="0" t="0" r="r" b="b"/>
                  <a:pathLst>
                    <a:path w="48" h="58">
                      <a:moveTo>
                        <a:pt x="48" y="58"/>
                      </a:move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8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5" name="Freeform 479"/>
                <p:cNvSpPr>
                  <a:spLocks/>
                </p:cNvSpPr>
                <p:nvPr/>
              </p:nvSpPr>
              <p:spPr bwMode="auto">
                <a:xfrm>
                  <a:off x="6003925" y="3143886"/>
                  <a:ext cx="79375" cy="92075"/>
                </a:xfrm>
                <a:custGeom>
                  <a:avLst/>
                  <a:gdLst/>
                  <a:ahLst/>
                  <a:cxnLst>
                    <a:cxn ang="0">
                      <a:pos x="50" y="58"/>
                    </a:cxn>
                    <a:cxn ang="0">
                      <a:pos x="0" y="36"/>
                    </a:cxn>
                    <a:cxn ang="0">
                      <a:pos x="2" y="0"/>
                    </a:cxn>
                    <a:cxn ang="0">
                      <a:pos x="50" y="22"/>
                    </a:cxn>
                    <a:cxn ang="0">
                      <a:pos x="50" y="58"/>
                    </a:cxn>
                  </a:cxnLst>
                  <a:rect l="0" t="0" r="r" b="b"/>
                  <a:pathLst>
                    <a:path w="50" h="58">
                      <a:moveTo>
                        <a:pt x="50" y="58"/>
                      </a:moveTo>
                      <a:lnTo>
                        <a:pt x="0" y="36"/>
                      </a:lnTo>
                      <a:lnTo>
                        <a:pt x="2" y="0"/>
                      </a:lnTo>
                      <a:lnTo>
                        <a:pt x="50" y="22"/>
                      </a:lnTo>
                      <a:lnTo>
                        <a:pt x="50" y="58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6" name="Freeform 480"/>
                <p:cNvSpPr>
                  <a:spLocks/>
                </p:cNvSpPr>
                <p:nvPr/>
              </p:nvSpPr>
              <p:spPr bwMode="auto">
                <a:xfrm>
                  <a:off x="5792788" y="2942273"/>
                  <a:ext cx="76200" cy="92075"/>
                </a:xfrm>
                <a:custGeom>
                  <a:avLst/>
                  <a:gdLst/>
                  <a:ahLst/>
                  <a:cxnLst>
                    <a:cxn ang="0">
                      <a:pos x="48" y="58"/>
                    </a:cxn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8"/>
                    </a:cxn>
                  </a:cxnLst>
                  <a:rect l="0" t="0" r="r" b="b"/>
                  <a:pathLst>
                    <a:path w="48" h="58">
                      <a:moveTo>
                        <a:pt x="48" y="58"/>
                      </a:move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8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7" name="Freeform 481"/>
                <p:cNvSpPr>
                  <a:spLocks/>
                </p:cNvSpPr>
                <p:nvPr/>
              </p:nvSpPr>
              <p:spPr bwMode="auto">
                <a:xfrm>
                  <a:off x="5899150" y="2996248"/>
                  <a:ext cx="76200" cy="92075"/>
                </a:xfrm>
                <a:custGeom>
                  <a:avLst/>
                  <a:gdLst/>
                  <a:ahLst/>
                  <a:cxnLst>
                    <a:cxn ang="0">
                      <a:pos x="48" y="58"/>
                    </a:cxn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8"/>
                    </a:cxn>
                  </a:cxnLst>
                  <a:rect l="0" t="0" r="r" b="b"/>
                  <a:pathLst>
                    <a:path w="48" h="58">
                      <a:moveTo>
                        <a:pt x="48" y="58"/>
                      </a:move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8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8" name="Freeform 482"/>
                <p:cNvSpPr>
                  <a:spLocks/>
                </p:cNvSpPr>
                <p:nvPr/>
              </p:nvSpPr>
              <p:spPr bwMode="auto">
                <a:xfrm>
                  <a:off x="6003925" y="3048636"/>
                  <a:ext cx="79375" cy="93663"/>
                </a:xfrm>
                <a:custGeom>
                  <a:avLst/>
                  <a:gdLst/>
                  <a:ahLst/>
                  <a:cxnLst>
                    <a:cxn ang="0">
                      <a:pos x="50" y="59"/>
                    </a:cxn>
                    <a:cxn ang="0">
                      <a:pos x="0" y="37"/>
                    </a:cxn>
                    <a:cxn ang="0">
                      <a:pos x="2" y="0"/>
                    </a:cxn>
                    <a:cxn ang="0">
                      <a:pos x="50" y="22"/>
                    </a:cxn>
                    <a:cxn ang="0">
                      <a:pos x="50" y="59"/>
                    </a:cxn>
                  </a:cxnLst>
                  <a:rect l="0" t="0" r="r" b="b"/>
                  <a:pathLst>
                    <a:path w="50" h="59">
                      <a:moveTo>
                        <a:pt x="50" y="59"/>
                      </a:moveTo>
                      <a:lnTo>
                        <a:pt x="0" y="37"/>
                      </a:lnTo>
                      <a:lnTo>
                        <a:pt x="2" y="0"/>
                      </a:lnTo>
                      <a:lnTo>
                        <a:pt x="50" y="22"/>
                      </a:lnTo>
                      <a:lnTo>
                        <a:pt x="50" y="59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9" name="Freeform 483"/>
                <p:cNvSpPr>
                  <a:spLocks/>
                </p:cNvSpPr>
                <p:nvPr/>
              </p:nvSpPr>
              <p:spPr bwMode="auto">
                <a:xfrm>
                  <a:off x="5792788" y="2847023"/>
                  <a:ext cx="76200" cy="93663"/>
                </a:xfrm>
                <a:custGeom>
                  <a:avLst/>
                  <a:gdLst/>
                  <a:ahLst/>
                  <a:cxnLst>
                    <a:cxn ang="0">
                      <a:pos x="48" y="59"/>
                    </a:cxn>
                    <a:cxn ang="0">
                      <a:pos x="0" y="37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9"/>
                    </a:cxn>
                  </a:cxnLst>
                  <a:rect l="0" t="0" r="r" b="b"/>
                  <a:pathLst>
                    <a:path w="48" h="59">
                      <a:moveTo>
                        <a:pt x="48" y="59"/>
                      </a:move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9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0" name="Freeform 484"/>
                <p:cNvSpPr>
                  <a:spLocks/>
                </p:cNvSpPr>
                <p:nvPr/>
              </p:nvSpPr>
              <p:spPr bwMode="auto">
                <a:xfrm>
                  <a:off x="5899150" y="2899411"/>
                  <a:ext cx="76200" cy="93663"/>
                </a:xfrm>
                <a:custGeom>
                  <a:avLst/>
                  <a:gdLst/>
                  <a:ahLst/>
                  <a:cxnLst>
                    <a:cxn ang="0">
                      <a:pos x="48" y="59"/>
                    </a:cxn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9"/>
                    </a:cxn>
                  </a:cxnLst>
                  <a:rect l="0" t="0" r="r" b="b"/>
                  <a:pathLst>
                    <a:path w="48" h="59">
                      <a:moveTo>
                        <a:pt x="48" y="59"/>
                      </a:move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9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1" name="Freeform 485"/>
                <p:cNvSpPr>
                  <a:spLocks/>
                </p:cNvSpPr>
                <p:nvPr/>
              </p:nvSpPr>
              <p:spPr bwMode="auto">
                <a:xfrm>
                  <a:off x="6003925" y="2951798"/>
                  <a:ext cx="79375" cy="93663"/>
                </a:xfrm>
                <a:custGeom>
                  <a:avLst/>
                  <a:gdLst/>
                  <a:ahLst/>
                  <a:cxnLst>
                    <a:cxn ang="0">
                      <a:pos x="50" y="59"/>
                    </a:cxn>
                    <a:cxn ang="0">
                      <a:pos x="0" y="37"/>
                    </a:cxn>
                    <a:cxn ang="0">
                      <a:pos x="2" y="0"/>
                    </a:cxn>
                    <a:cxn ang="0">
                      <a:pos x="50" y="22"/>
                    </a:cxn>
                    <a:cxn ang="0">
                      <a:pos x="50" y="59"/>
                    </a:cxn>
                  </a:cxnLst>
                  <a:rect l="0" t="0" r="r" b="b"/>
                  <a:pathLst>
                    <a:path w="50" h="59">
                      <a:moveTo>
                        <a:pt x="50" y="59"/>
                      </a:moveTo>
                      <a:lnTo>
                        <a:pt x="0" y="37"/>
                      </a:lnTo>
                      <a:lnTo>
                        <a:pt x="2" y="0"/>
                      </a:lnTo>
                      <a:lnTo>
                        <a:pt x="50" y="22"/>
                      </a:lnTo>
                      <a:lnTo>
                        <a:pt x="50" y="59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2" name="Freeform 486"/>
                <p:cNvSpPr>
                  <a:spLocks/>
                </p:cNvSpPr>
                <p:nvPr/>
              </p:nvSpPr>
              <p:spPr bwMode="auto">
                <a:xfrm>
                  <a:off x="5792788" y="3228023"/>
                  <a:ext cx="76200" cy="92075"/>
                </a:xfrm>
                <a:custGeom>
                  <a:avLst/>
                  <a:gdLst/>
                  <a:ahLst/>
                  <a:cxnLst>
                    <a:cxn ang="0">
                      <a:pos x="48" y="58"/>
                    </a:cxn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8"/>
                    </a:cxn>
                  </a:cxnLst>
                  <a:rect l="0" t="0" r="r" b="b"/>
                  <a:pathLst>
                    <a:path w="48" h="58">
                      <a:moveTo>
                        <a:pt x="48" y="58"/>
                      </a:move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8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3" name="Freeform 487"/>
                <p:cNvSpPr>
                  <a:spLocks/>
                </p:cNvSpPr>
                <p:nvPr/>
              </p:nvSpPr>
              <p:spPr bwMode="auto">
                <a:xfrm>
                  <a:off x="5899150" y="3278823"/>
                  <a:ext cx="76200" cy="95250"/>
                </a:xfrm>
                <a:custGeom>
                  <a:avLst/>
                  <a:gdLst/>
                  <a:ahLst/>
                  <a:cxnLst>
                    <a:cxn ang="0">
                      <a:pos x="48" y="60"/>
                    </a:cxn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48" y="24"/>
                    </a:cxn>
                    <a:cxn ang="0">
                      <a:pos x="48" y="60"/>
                    </a:cxn>
                  </a:cxnLst>
                  <a:rect l="0" t="0" r="r" b="b"/>
                  <a:pathLst>
                    <a:path w="48" h="60">
                      <a:moveTo>
                        <a:pt x="48" y="60"/>
                      </a:move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8" y="24"/>
                      </a:lnTo>
                      <a:lnTo>
                        <a:pt x="48" y="60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4" name="Freeform 488"/>
                <p:cNvSpPr>
                  <a:spLocks/>
                </p:cNvSpPr>
                <p:nvPr/>
              </p:nvSpPr>
              <p:spPr bwMode="auto">
                <a:xfrm>
                  <a:off x="6003925" y="3332798"/>
                  <a:ext cx="79375" cy="93663"/>
                </a:xfrm>
                <a:custGeom>
                  <a:avLst/>
                  <a:gdLst/>
                  <a:ahLst/>
                  <a:cxnLst>
                    <a:cxn ang="0">
                      <a:pos x="50" y="59"/>
                    </a:cxn>
                    <a:cxn ang="0">
                      <a:pos x="0" y="36"/>
                    </a:cxn>
                    <a:cxn ang="0">
                      <a:pos x="2" y="0"/>
                    </a:cxn>
                    <a:cxn ang="0">
                      <a:pos x="50" y="22"/>
                    </a:cxn>
                    <a:cxn ang="0">
                      <a:pos x="50" y="59"/>
                    </a:cxn>
                  </a:cxnLst>
                  <a:rect l="0" t="0" r="r" b="b"/>
                  <a:pathLst>
                    <a:path w="50" h="59">
                      <a:moveTo>
                        <a:pt x="50" y="59"/>
                      </a:moveTo>
                      <a:lnTo>
                        <a:pt x="0" y="36"/>
                      </a:lnTo>
                      <a:lnTo>
                        <a:pt x="2" y="0"/>
                      </a:lnTo>
                      <a:lnTo>
                        <a:pt x="50" y="22"/>
                      </a:lnTo>
                      <a:lnTo>
                        <a:pt x="50" y="59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5" name="Freeform 489"/>
                <p:cNvSpPr>
                  <a:spLocks/>
                </p:cNvSpPr>
                <p:nvPr/>
              </p:nvSpPr>
              <p:spPr bwMode="auto">
                <a:xfrm>
                  <a:off x="5792788" y="3321686"/>
                  <a:ext cx="76200" cy="93663"/>
                </a:xfrm>
                <a:custGeom>
                  <a:avLst/>
                  <a:gdLst/>
                  <a:ahLst/>
                  <a:cxnLst>
                    <a:cxn ang="0">
                      <a:pos x="48" y="59"/>
                    </a:cxn>
                    <a:cxn ang="0">
                      <a:pos x="0" y="37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9"/>
                    </a:cxn>
                  </a:cxnLst>
                  <a:rect l="0" t="0" r="r" b="b"/>
                  <a:pathLst>
                    <a:path w="48" h="59">
                      <a:moveTo>
                        <a:pt x="48" y="59"/>
                      </a:move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9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6" name="Freeform 490"/>
                <p:cNvSpPr>
                  <a:spLocks/>
                </p:cNvSpPr>
                <p:nvPr/>
              </p:nvSpPr>
              <p:spPr bwMode="auto">
                <a:xfrm>
                  <a:off x="5899150" y="3375661"/>
                  <a:ext cx="76200" cy="92075"/>
                </a:xfrm>
                <a:custGeom>
                  <a:avLst/>
                  <a:gdLst/>
                  <a:ahLst/>
                  <a:cxnLst>
                    <a:cxn ang="0">
                      <a:pos x="48" y="58"/>
                    </a:cxn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48" y="22"/>
                    </a:cxn>
                    <a:cxn ang="0">
                      <a:pos x="48" y="58"/>
                    </a:cxn>
                  </a:cxnLst>
                  <a:rect l="0" t="0" r="r" b="b"/>
                  <a:pathLst>
                    <a:path w="48" h="58">
                      <a:moveTo>
                        <a:pt x="48" y="58"/>
                      </a:move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8" y="22"/>
                      </a:lnTo>
                      <a:lnTo>
                        <a:pt x="48" y="58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7" name="Freeform 491"/>
                <p:cNvSpPr>
                  <a:spLocks/>
                </p:cNvSpPr>
                <p:nvPr/>
              </p:nvSpPr>
              <p:spPr bwMode="auto">
                <a:xfrm>
                  <a:off x="6003925" y="3429636"/>
                  <a:ext cx="79375" cy="92075"/>
                </a:xfrm>
                <a:custGeom>
                  <a:avLst/>
                  <a:gdLst/>
                  <a:ahLst/>
                  <a:cxnLst>
                    <a:cxn ang="0">
                      <a:pos x="50" y="58"/>
                    </a:cxn>
                    <a:cxn ang="0">
                      <a:pos x="0" y="36"/>
                    </a:cxn>
                    <a:cxn ang="0">
                      <a:pos x="2" y="0"/>
                    </a:cxn>
                    <a:cxn ang="0">
                      <a:pos x="50" y="22"/>
                    </a:cxn>
                    <a:cxn ang="0">
                      <a:pos x="50" y="58"/>
                    </a:cxn>
                  </a:cxnLst>
                  <a:rect l="0" t="0" r="r" b="b"/>
                  <a:pathLst>
                    <a:path w="50" h="58">
                      <a:moveTo>
                        <a:pt x="50" y="58"/>
                      </a:moveTo>
                      <a:lnTo>
                        <a:pt x="0" y="36"/>
                      </a:lnTo>
                      <a:lnTo>
                        <a:pt x="2" y="0"/>
                      </a:lnTo>
                      <a:lnTo>
                        <a:pt x="50" y="22"/>
                      </a:lnTo>
                      <a:lnTo>
                        <a:pt x="50" y="58"/>
                      </a:lnTo>
                      <a:close/>
                    </a:path>
                  </a:pathLst>
                </a:custGeom>
                <a:solidFill>
                  <a:srgbClr val="74767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9" name="Group 258"/>
              <p:cNvGrpSpPr/>
              <p:nvPr/>
            </p:nvGrpSpPr>
            <p:grpSpPr>
              <a:xfrm>
                <a:off x="6145213" y="2872423"/>
                <a:ext cx="758825" cy="1014413"/>
                <a:chOff x="6145213" y="2872423"/>
                <a:chExt cx="758825" cy="1014413"/>
              </a:xfrm>
            </p:grpSpPr>
            <p:sp>
              <p:nvSpPr>
                <p:cNvPr id="260" name="Freeform 495"/>
                <p:cNvSpPr>
                  <a:spLocks/>
                </p:cNvSpPr>
                <p:nvPr/>
              </p:nvSpPr>
              <p:spPr bwMode="auto">
                <a:xfrm>
                  <a:off x="6242050" y="2872423"/>
                  <a:ext cx="590550" cy="315913"/>
                </a:xfrm>
                <a:custGeom>
                  <a:avLst/>
                  <a:gdLst/>
                  <a:ahLst/>
                  <a:cxnLst>
                    <a:cxn ang="0">
                      <a:pos x="225" y="199"/>
                    </a:cxn>
                    <a:cxn ang="0">
                      <a:pos x="0" y="96"/>
                    </a:cxn>
                    <a:cxn ang="0">
                      <a:pos x="146" y="0"/>
                    </a:cxn>
                    <a:cxn ang="0">
                      <a:pos x="372" y="104"/>
                    </a:cxn>
                    <a:cxn ang="0">
                      <a:pos x="225" y="199"/>
                    </a:cxn>
                  </a:cxnLst>
                  <a:rect l="0" t="0" r="r" b="b"/>
                  <a:pathLst>
                    <a:path w="372" h="199">
                      <a:moveTo>
                        <a:pt x="225" y="199"/>
                      </a:moveTo>
                      <a:lnTo>
                        <a:pt x="0" y="96"/>
                      </a:lnTo>
                      <a:lnTo>
                        <a:pt x="146" y="0"/>
                      </a:lnTo>
                      <a:lnTo>
                        <a:pt x="372" y="104"/>
                      </a:lnTo>
                      <a:lnTo>
                        <a:pt x="225" y="199"/>
                      </a:lnTo>
                      <a:close/>
                    </a:path>
                  </a:pathLst>
                </a:custGeom>
                <a:solidFill>
                  <a:srgbClr val="DCDDD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261" name="Group 260"/>
                <p:cNvGrpSpPr/>
                <p:nvPr/>
              </p:nvGrpSpPr>
              <p:grpSpPr>
                <a:xfrm>
                  <a:off x="6145213" y="2896236"/>
                  <a:ext cx="758825" cy="990600"/>
                  <a:chOff x="6145213" y="2896236"/>
                  <a:chExt cx="758825" cy="990600"/>
                </a:xfrm>
              </p:grpSpPr>
              <p:sp>
                <p:nvSpPr>
                  <p:cNvPr id="262" name="Freeform 463"/>
                  <p:cNvSpPr>
                    <a:spLocks/>
                  </p:cNvSpPr>
                  <p:nvPr/>
                </p:nvSpPr>
                <p:spPr bwMode="auto">
                  <a:xfrm>
                    <a:off x="6253163" y="3251836"/>
                    <a:ext cx="76200" cy="109538"/>
                  </a:xfrm>
                  <a:custGeom>
                    <a:avLst/>
                    <a:gdLst/>
                    <a:ahLst/>
                    <a:cxnLst>
                      <a:cxn ang="0">
                        <a:pos x="0" y="69"/>
                      </a:cxn>
                      <a:cxn ang="0">
                        <a:pos x="48" y="37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9"/>
                      </a:cxn>
                    </a:cxnLst>
                    <a:rect l="0" t="0" r="r" b="b"/>
                    <a:pathLst>
                      <a:path w="48" h="69">
                        <a:moveTo>
                          <a:pt x="0" y="69"/>
                        </a:moveTo>
                        <a:lnTo>
                          <a:pt x="48" y="37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9"/>
                        </a:lnTo>
                        <a:close/>
                      </a:path>
                    </a:pathLst>
                  </a:custGeom>
                  <a:solidFill>
                    <a:srgbClr val="F2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63" name="Freeform 465"/>
                  <p:cNvSpPr>
                    <a:spLocks/>
                  </p:cNvSpPr>
                  <p:nvPr/>
                </p:nvSpPr>
                <p:spPr bwMode="auto">
                  <a:xfrm>
                    <a:off x="6253163" y="3345498"/>
                    <a:ext cx="76200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48" y="36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48" h="67">
                        <a:moveTo>
                          <a:pt x="0" y="67"/>
                        </a:moveTo>
                        <a:lnTo>
                          <a:pt x="48" y="36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F2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64" name="Freeform 467"/>
                  <p:cNvSpPr>
                    <a:spLocks/>
                  </p:cNvSpPr>
                  <p:nvPr/>
                </p:nvSpPr>
                <p:spPr bwMode="auto">
                  <a:xfrm>
                    <a:off x="6253163" y="3159761"/>
                    <a:ext cx="76200" cy="109538"/>
                  </a:xfrm>
                  <a:custGeom>
                    <a:avLst/>
                    <a:gdLst/>
                    <a:ahLst/>
                    <a:cxnLst>
                      <a:cxn ang="0">
                        <a:pos x="0" y="69"/>
                      </a:cxn>
                      <a:cxn ang="0">
                        <a:pos x="48" y="36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9"/>
                      </a:cxn>
                    </a:cxnLst>
                    <a:rect l="0" t="0" r="r" b="b"/>
                    <a:pathLst>
                      <a:path w="48" h="69">
                        <a:moveTo>
                          <a:pt x="0" y="69"/>
                        </a:moveTo>
                        <a:lnTo>
                          <a:pt x="48" y="36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9"/>
                        </a:lnTo>
                        <a:close/>
                      </a:path>
                    </a:pathLst>
                  </a:custGeom>
                  <a:solidFill>
                    <a:srgbClr val="F2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65" name="Freeform 469"/>
                  <p:cNvSpPr>
                    <a:spLocks/>
                  </p:cNvSpPr>
                  <p:nvPr/>
                </p:nvSpPr>
                <p:spPr bwMode="auto">
                  <a:xfrm>
                    <a:off x="6253163" y="3067686"/>
                    <a:ext cx="76200" cy="109538"/>
                  </a:xfrm>
                  <a:custGeom>
                    <a:avLst/>
                    <a:gdLst/>
                    <a:ahLst/>
                    <a:cxnLst>
                      <a:cxn ang="0">
                        <a:pos x="0" y="69"/>
                      </a:cxn>
                      <a:cxn ang="0">
                        <a:pos x="48" y="36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9"/>
                      </a:cxn>
                    </a:cxnLst>
                    <a:rect l="0" t="0" r="r" b="b"/>
                    <a:pathLst>
                      <a:path w="48" h="69">
                        <a:moveTo>
                          <a:pt x="0" y="69"/>
                        </a:moveTo>
                        <a:lnTo>
                          <a:pt x="48" y="36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9"/>
                        </a:lnTo>
                        <a:close/>
                      </a:path>
                    </a:pathLst>
                  </a:custGeom>
                  <a:solidFill>
                    <a:srgbClr val="F2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66" name="Freeform 492"/>
                  <p:cNvSpPr>
                    <a:spLocks/>
                  </p:cNvSpPr>
                  <p:nvPr/>
                </p:nvSpPr>
                <p:spPr bwMode="auto">
                  <a:xfrm>
                    <a:off x="6145213" y="3480436"/>
                    <a:ext cx="758825" cy="406400"/>
                  </a:xfrm>
                  <a:custGeom>
                    <a:avLst/>
                    <a:gdLst/>
                    <a:ahLst/>
                    <a:cxnLst>
                      <a:cxn ang="0">
                        <a:pos x="278" y="256"/>
                      </a:cxn>
                      <a:cxn ang="0">
                        <a:pos x="0" y="128"/>
                      </a:cxn>
                      <a:cxn ang="0">
                        <a:pos x="0" y="113"/>
                      </a:cxn>
                      <a:cxn ang="0">
                        <a:pos x="198" y="0"/>
                      </a:cxn>
                      <a:cxn ang="0">
                        <a:pos x="478" y="111"/>
                      </a:cxn>
                      <a:cxn ang="0">
                        <a:pos x="478" y="128"/>
                      </a:cxn>
                      <a:cxn ang="0">
                        <a:pos x="278" y="256"/>
                      </a:cxn>
                    </a:cxnLst>
                    <a:rect l="0" t="0" r="r" b="b"/>
                    <a:pathLst>
                      <a:path w="478" h="256">
                        <a:moveTo>
                          <a:pt x="278" y="256"/>
                        </a:moveTo>
                        <a:lnTo>
                          <a:pt x="0" y="128"/>
                        </a:lnTo>
                        <a:lnTo>
                          <a:pt x="0" y="113"/>
                        </a:lnTo>
                        <a:lnTo>
                          <a:pt x="198" y="0"/>
                        </a:lnTo>
                        <a:lnTo>
                          <a:pt x="478" y="111"/>
                        </a:lnTo>
                        <a:lnTo>
                          <a:pt x="478" y="128"/>
                        </a:lnTo>
                        <a:lnTo>
                          <a:pt x="278" y="256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67" name="Freeform 493"/>
                  <p:cNvSpPr>
                    <a:spLocks/>
                  </p:cNvSpPr>
                  <p:nvPr/>
                </p:nvSpPr>
                <p:spPr bwMode="auto">
                  <a:xfrm>
                    <a:off x="6145213" y="3453448"/>
                    <a:ext cx="758825" cy="406400"/>
                  </a:xfrm>
                  <a:custGeom>
                    <a:avLst/>
                    <a:gdLst/>
                    <a:ahLst/>
                    <a:cxnLst>
                      <a:cxn ang="0">
                        <a:pos x="278" y="256"/>
                      </a:cxn>
                      <a:cxn ang="0">
                        <a:pos x="0" y="130"/>
                      </a:cxn>
                      <a:cxn ang="0">
                        <a:pos x="198" y="0"/>
                      </a:cxn>
                      <a:cxn ang="0">
                        <a:pos x="478" y="128"/>
                      </a:cxn>
                      <a:cxn ang="0">
                        <a:pos x="278" y="256"/>
                      </a:cxn>
                    </a:cxnLst>
                    <a:rect l="0" t="0" r="r" b="b"/>
                    <a:pathLst>
                      <a:path w="478" h="256">
                        <a:moveTo>
                          <a:pt x="278" y="256"/>
                        </a:moveTo>
                        <a:lnTo>
                          <a:pt x="0" y="130"/>
                        </a:lnTo>
                        <a:lnTo>
                          <a:pt x="198" y="0"/>
                        </a:lnTo>
                        <a:lnTo>
                          <a:pt x="478" y="128"/>
                        </a:lnTo>
                        <a:lnTo>
                          <a:pt x="278" y="256"/>
                        </a:lnTo>
                        <a:close/>
                      </a:path>
                    </a:pathLst>
                  </a:custGeom>
                  <a:solidFill>
                    <a:srgbClr val="DCDDDD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68" name="Freeform 494"/>
                  <p:cNvSpPr>
                    <a:spLocks/>
                  </p:cNvSpPr>
                  <p:nvPr/>
                </p:nvSpPr>
                <p:spPr bwMode="auto">
                  <a:xfrm>
                    <a:off x="6242050" y="3024823"/>
                    <a:ext cx="357188" cy="784225"/>
                  </a:xfrm>
                  <a:custGeom>
                    <a:avLst/>
                    <a:gdLst/>
                    <a:ahLst/>
                    <a:cxnLst>
                      <a:cxn ang="0">
                        <a:pos x="225" y="494"/>
                      </a:cxn>
                      <a:cxn ang="0">
                        <a:pos x="0" y="391"/>
                      </a:cxn>
                      <a:cxn ang="0">
                        <a:pos x="0" y="0"/>
                      </a:cxn>
                      <a:cxn ang="0">
                        <a:pos x="225" y="103"/>
                      </a:cxn>
                      <a:cxn ang="0">
                        <a:pos x="225" y="494"/>
                      </a:cxn>
                    </a:cxnLst>
                    <a:rect l="0" t="0" r="r" b="b"/>
                    <a:pathLst>
                      <a:path w="225" h="494">
                        <a:moveTo>
                          <a:pt x="225" y="494"/>
                        </a:moveTo>
                        <a:lnTo>
                          <a:pt x="0" y="391"/>
                        </a:lnTo>
                        <a:lnTo>
                          <a:pt x="0" y="0"/>
                        </a:lnTo>
                        <a:lnTo>
                          <a:pt x="225" y="103"/>
                        </a:lnTo>
                        <a:lnTo>
                          <a:pt x="225" y="494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69" name="Freeform 496"/>
                  <p:cNvSpPr>
                    <a:spLocks/>
                  </p:cNvSpPr>
                  <p:nvPr/>
                </p:nvSpPr>
                <p:spPr bwMode="auto">
                  <a:xfrm>
                    <a:off x="6281738" y="2896236"/>
                    <a:ext cx="504825" cy="269875"/>
                  </a:xfrm>
                  <a:custGeom>
                    <a:avLst/>
                    <a:gdLst/>
                    <a:ahLst/>
                    <a:cxnLst>
                      <a:cxn ang="0">
                        <a:pos x="196" y="170"/>
                      </a:cxn>
                      <a:cxn ang="0">
                        <a:pos x="0" y="81"/>
                      </a:cxn>
                      <a:cxn ang="0">
                        <a:pos x="122" y="0"/>
                      </a:cxn>
                      <a:cxn ang="0">
                        <a:pos x="318" y="90"/>
                      </a:cxn>
                      <a:cxn ang="0">
                        <a:pos x="196" y="170"/>
                      </a:cxn>
                    </a:cxnLst>
                    <a:rect l="0" t="0" r="r" b="b"/>
                    <a:pathLst>
                      <a:path w="318" h="170">
                        <a:moveTo>
                          <a:pt x="196" y="170"/>
                        </a:moveTo>
                        <a:lnTo>
                          <a:pt x="0" y="81"/>
                        </a:lnTo>
                        <a:lnTo>
                          <a:pt x="122" y="0"/>
                        </a:lnTo>
                        <a:lnTo>
                          <a:pt x="318" y="90"/>
                        </a:lnTo>
                        <a:lnTo>
                          <a:pt x="196" y="170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0" name="Freeform 497"/>
                  <p:cNvSpPr>
                    <a:spLocks/>
                  </p:cNvSpPr>
                  <p:nvPr/>
                </p:nvSpPr>
                <p:spPr bwMode="auto">
                  <a:xfrm>
                    <a:off x="6281738" y="2896236"/>
                    <a:ext cx="504825" cy="157163"/>
                  </a:xfrm>
                  <a:custGeom>
                    <a:avLst/>
                    <a:gdLst/>
                    <a:ahLst/>
                    <a:cxnLst>
                      <a:cxn ang="0">
                        <a:pos x="304" y="99"/>
                      </a:cxn>
                      <a:cxn ang="0">
                        <a:pos x="318" y="90"/>
                      </a:cxn>
                      <a:cxn ang="0">
                        <a:pos x="122" y="0"/>
                      </a:cxn>
                      <a:cxn ang="0">
                        <a:pos x="0" y="81"/>
                      </a:cxn>
                      <a:cxn ang="0">
                        <a:pos x="15" y="87"/>
                      </a:cxn>
                      <a:cxn ang="0">
                        <a:pos x="124" y="16"/>
                      </a:cxn>
                      <a:cxn ang="0">
                        <a:pos x="304" y="99"/>
                      </a:cxn>
                    </a:cxnLst>
                    <a:rect l="0" t="0" r="r" b="b"/>
                    <a:pathLst>
                      <a:path w="318" h="99">
                        <a:moveTo>
                          <a:pt x="304" y="99"/>
                        </a:moveTo>
                        <a:lnTo>
                          <a:pt x="318" y="90"/>
                        </a:lnTo>
                        <a:lnTo>
                          <a:pt x="122" y="0"/>
                        </a:lnTo>
                        <a:lnTo>
                          <a:pt x="0" y="81"/>
                        </a:lnTo>
                        <a:lnTo>
                          <a:pt x="15" y="87"/>
                        </a:lnTo>
                        <a:lnTo>
                          <a:pt x="124" y="16"/>
                        </a:lnTo>
                        <a:lnTo>
                          <a:pt x="304" y="99"/>
                        </a:lnTo>
                        <a:close/>
                      </a:path>
                    </a:pathLst>
                  </a:custGeom>
                  <a:solidFill>
                    <a:srgbClr val="97989A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1" name="Freeform 498"/>
                  <p:cNvSpPr>
                    <a:spLocks/>
                  </p:cNvSpPr>
                  <p:nvPr/>
                </p:nvSpPr>
                <p:spPr bwMode="auto">
                  <a:xfrm>
                    <a:off x="6599238" y="3037523"/>
                    <a:ext cx="233363" cy="77311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0" y="487"/>
                      </a:cxn>
                      <a:cxn ang="0">
                        <a:pos x="147" y="390"/>
                      </a:cxn>
                      <a:cxn ang="0">
                        <a:pos x="147" y="0"/>
                      </a:cxn>
                      <a:cxn ang="0">
                        <a:pos x="0" y="95"/>
                      </a:cxn>
                    </a:cxnLst>
                    <a:rect l="0" t="0" r="r" b="b"/>
                    <a:pathLst>
                      <a:path w="147" h="487">
                        <a:moveTo>
                          <a:pt x="0" y="95"/>
                        </a:moveTo>
                        <a:lnTo>
                          <a:pt x="0" y="487"/>
                        </a:lnTo>
                        <a:lnTo>
                          <a:pt x="147" y="390"/>
                        </a:lnTo>
                        <a:lnTo>
                          <a:pt x="147" y="0"/>
                        </a:lnTo>
                        <a:lnTo>
                          <a:pt x="0" y="9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2" name="Freeform 499"/>
                  <p:cNvSpPr>
                    <a:spLocks/>
                  </p:cNvSpPr>
                  <p:nvPr/>
                </p:nvSpPr>
                <p:spPr bwMode="auto">
                  <a:xfrm>
                    <a:off x="6638925" y="3542348"/>
                    <a:ext cx="76200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48" y="36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48" h="67">
                        <a:moveTo>
                          <a:pt x="0" y="67"/>
                        </a:moveTo>
                        <a:lnTo>
                          <a:pt x="48" y="36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3" name="Freeform 500"/>
                  <p:cNvSpPr>
                    <a:spLocks/>
                  </p:cNvSpPr>
                  <p:nvPr/>
                </p:nvSpPr>
                <p:spPr bwMode="auto">
                  <a:xfrm>
                    <a:off x="6732588" y="3482023"/>
                    <a:ext cx="79375" cy="107950"/>
                  </a:xfrm>
                  <a:custGeom>
                    <a:avLst/>
                    <a:gdLst/>
                    <a:ahLst/>
                    <a:cxnLst>
                      <a:cxn ang="0">
                        <a:pos x="0" y="68"/>
                      </a:cxn>
                      <a:cxn ang="0">
                        <a:pos x="50" y="37"/>
                      </a:cxn>
                      <a:cxn ang="0">
                        <a:pos x="50" y="0"/>
                      </a:cxn>
                      <a:cxn ang="0">
                        <a:pos x="0" y="31"/>
                      </a:cxn>
                      <a:cxn ang="0">
                        <a:pos x="0" y="68"/>
                      </a:cxn>
                    </a:cxnLst>
                    <a:rect l="0" t="0" r="r" b="b"/>
                    <a:pathLst>
                      <a:path w="50" h="68">
                        <a:moveTo>
                          <a:pt x="0" y="68"/>
                        </a:moveTo>
                        <a:lnTo>
                          <a:pt x="50" y="37"/>
                        </a:lnTo>
                        <a:lnTo>
                          <a:pt x="50" y="0"/>
                        </a:lnTo>
                        <a:lnTo>
                          <a:pt x="0" y="31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4" name="Freeform 501"/>
                  <p:cNvSpPr>
                    <a:spLocks/>
                  </p:cNvSpPr>
                  <p:nvPr/>
                </p:nvSpPr>
                <p:spPr bwMode="auto">
                  <a:xfrm>
                    <a:off x="6638925" y="3634423"/>
                    <a:ext cx="76200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48" y="36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48" h="67">
                        <a:moveTo>
                          <a:pt x="0" y="67"/>
                        </a:moveTo>
                        <a:lnTo>
                          <a:pt x="48" y="36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5" name="Freeform 502"/>
                  <p:cNvSpPr>
                    <a:spLocks/>
                  </p:cNvSpPr>
                  <p:nvPr/>
                </p:nvSpPr>
                <p:spPr bwMode="auto">
                  <a:xfrm>
                    <a:off x="6732588" y="3575686"/>
                    <a:ext cx="79375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50" y="36"/>
                      </a:cxn>
                      <a:cxn ang="0">
                        <a:pos x="50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50" h="67">
                        <a:moveTo>
                          <a:pt x="0" y="67"/>
                        </a:moveTo>
                        <a:lnTo>
                          <a:pt x="50" y="36"/>
                        </a:lnTo>
                        <a:lnTo>
                          <a:pt x="50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6" name="Freeform 503"/>
                  <p:cNvSpPr>
                    <a:spLocks/>
                  </p:cNvSpPr>
                  <p:nvPr/>
                </p:nvSpPr>
                <p:spPr bwMode="auto">
                  <a:xfrm>
                    <a:off x="6638925" y="3450273"/>
                    <a:ext cx="76200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48" y="36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48" h="67">
                        <a:moveTo>
                          <a:pt x="0" y="67"/>
                        </a:moveTo>
                        <a:lnTo>
                          <a:pt x="48" y="36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7" name="Freeform 504"/>
                  <p:cNvSpPr>
                    <a:spLocks/>
                  </p:cNvSpPr>
                  <p:nvPr/>
                </p:nvSpPr>
                <p:spPr bwMode="auto">
                  <a:xfrm>
                    <a:off x="6732588" y="3389948"/>
                    <a:ext cx="79375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50" y="36"/>
                      </a:cxn>
                      <a:cxn ang="0">
                        <a:pos x="50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50" h="67">
                        <a:moveTo>
                          <a:pt x="0" y="67"/>
                        </a:moveTo>
                        <a:lnTo>
                          <a:pt x="50" y="36"/>
                        </a:lnTo>
                        <a:lnTo>
                          <a:pt x="50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8" name="Freeform 505"/>
                  <p:cNvSpPr>
                    <a:spLocks/>
                  </p:cNvSpPr>
                  <p:nvPr/>
                </p:nvSpPr>
                <p:spPr bwMode="auto">
                  <a:xfrm>
                    <a:off x="6638925" y="3356611"/>
                    <a:ext cx="76200" cy="107950"/>
                  </a:xfrm>
                  <a:custGeom>
                    <a:avLst/>
                    <a:gdLst/>
                    <a:ahLst/>
                    <a:cxnLst>
                      <a:cxn ang="0">
                        <a:pos x="0" y="68"/>
                      </a:cxn>
                      <a:cxn ang="0">
                        <a:pos x="48" y="37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8"/>
                      </a:cxn>
                    </a:cxnLst>
                    <a:rect l="0" t="0" r="r" b="b"/>
                    <a:pathLst>
                      <a:path w="48" h="68">
                        <a:moveTo>
                          <a:pt x="0" y="68"/>
                        </a:moveTo>
                        <a:lnTo>
                          <a:pt x="48" y="37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79" name="Freeform 506"/>
                  <p:cNvSpPr>
                    <a:spLocks/>
                  </p:cNvSpPr>
                  <p:nvPr/>
                </p:nvSpPr>
                <p:spPr bwMode="auto">
                  <a:xfrm>
                    <a:off x="6732588" y="3297873"/>
                    <a:ext cx="79375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50" y="36"/>
                      </a:cxn>
                      <a:cxn ang="0">
                        <a:pos x="50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50" h="67">
                        <a:moveTo>
                          <a:pt x="0" y="67"/>
                        </a:moveTo>
                        <a:lnTo>
                          <a:pt x="50" y="36"/>
                        </a:lnTo>
                        <a:lnTo>
                          <a:pt x="50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80" name="Freeform 507"/>
                  <p:cNvSpPr>
                    <a:spLocks/>
                  </p:cNvSpPr>
                  <p:nvPr/>
                </p:nvSpPr>
                <p:spPr bwMode="auto">
                  <a:xfrm>
                    <a:off x="6638925" y="3264536"/>
                    <a:ext cx="76200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48" y="36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48" h="67">
                        <a:moveTo>
                          <a:pt x="0" y="67"/>
                        </a:moveTo>
                        <a:lnTo>
                          <a:pt x="48" y="36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81" name="Freeform 508"/>
                  <p:cNvSpPr>
                    <a:spLocks/>
                  </p:cNvSpPr>
                  <p:nvPr/>
                </p:nvSpPr>
                <p:spPr bwMode="auto">
                  <a:xfrm>
                    <a:off x="6732588" y="3205798"/>
                    <a:ext cx="79375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50" y="36"/>
                      </a:cxn>
                      <a:cxn ang="0">
                        <a:pos x="50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50" h="67">
                        <a:moveTo>
                          <a:pt x="0" y="67"/>
                        </a:moveTo>
                        <a:lnTo>
                          <a:pt x="50" y="36"/>
                        </a:lnTo>
                        <a:lnTo>
                          <a:pt x="50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82" name="Freeform 509"/>
                  <p:cNvSpPr>
                    <a:spLocks/>
                  </p:cNvSpPr>
                  <p:nvPr/>
                </p:nvSpPr>
                <p:spPr bwMode="auto">
                  <a:xfrm>
                    <a:off x="6638925" y="3172461"/>
                    <a:ext cx="76200" cy="106363"/>
                  </a:xfrm>
                  <a:custGeom>
                    <a:avLst/>
                    <a:gdLst/>
                    <a:ahLst/>
                    <a:cxnLst>
                      <a:cxn ang="0">
                        <a:pos x="0" y="67"/>
                      </a:cxn>
                      <a:cxn ang="0">
                        <a:pos x="48" y="36"/>
                      </a:cxn>
                      <a:cxn ang="0">
                        <a:pos x="48" y="0"/>
                      </a:cxn>
                      <a:cxn ang="0">
                        <a:pos x="0" y="31"/>
                      </a:cxn>
                      <a:cxn ang="0">
                        <a:pos x="0" y="67"/>
                      </a:cxn>
                    </a:cxnLst>
                    <a:rect l="0" t="0" r="r" b="b"/>
                    <a:pathLst>
                      <a:path w="48" h="67">
                        <a:moveTo>
                          <a:pt x="0" y="67"/>
                        </a:moveTo>
                        <a:lnTo>
                          <a:pt x="48" y="36"/>
                        </a:lnTo>
                        <a:lnTo>
                          <a:pt x="48" y="0"/>
                        </a:lnTo>
                        <a:lnTo>
                          <a:pt x="0" y="31"/>
                        </a:lnTo>
                        <a:lnTo>
                          <a:pt x="0" y="67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83" name="Freeform 510"/>
                  <p:cNvSpPr>
                    <a:spLocks/>
                  </p:cNvSpPr>
                  <p:nvPr/>
                </p:nvSpPr>
                <p:spPr bwMode="auto">
                  <a:xfrm>
                    <a:off x="6732588" y="3112136"/>
                    <a:ext cx="79375" cy="107950"/>
                  </a:xfrm>
                  <a:custGeom>
                    <a:avLst/>
                    <a:gdLst/>
                    <a:ahLst/>
                    <a:cxnLst>
                      <a:cxn ang="0">
                        <a:pos x="0" y="68"/>
                      </a:cxn>
                      <a:cxn ang="0">
                        <a:pos x="50" y="37"/>
                      </a:cxn>
                      <a:cxn ang="0">
                        <a:pos x="50" y="0"/>
                      </a:cxn>
                      <a:cxn ang="0">
                        <a:pos x="0" y="31"/>
                      </a:cxn>
                      <a:cxn ang="0">
                        <a:pos x="0" y="68"/>
                      </a:cxn>
                    </a:cxnLst>
                    <a:rect l="0" t="0" r="r" b="b"/>
                    <a:pathLst>
                      <a:path w="50" h="68">
                        <a:moveTo>
                          <a:pt x="0" y="68"/>
                        </a:moveTo>
                        <a:lnTo>
                          <a:pt x="50" y="37"/>
                        </a:lnTo>
                        <a:lnTo>
                          <a:pt x="50" y="0"/>
                        </a:lnTo>
                        <a:lnTo>
                          <a:pt x="0" y="31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E5F2F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85" name="Freeform 511"/>
                  <p:cNvSpPr>
                    <a:spLocks/>
                  </p:cNvSpPr>
                  <p:nvPr/>
                </p:nvSpPr>
                <p:spPr bwMode="auto">
                  <a:xfrm>
                    <a:off x="6272213" y="3361373"/>
                    <a:ext cx="76200" cy="92075"/>
                  </a:xfrm>
                  <a:custGeom>
                    <a:avLst/>
                    <a:gdLst/>
                    <a:ahLst/>
                    <a:cxnLst>
                      <a:cxn ang="0">
                        <a:pos x="48" y="58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8"/>
                      </a:cxn>
                    </a:cxnLst>
                    <a:rect l="0" t="0" r="r" b="b"/>
                    <a:pathLst>
                      <a:path w="48" h="58">
                        <a:moveTo>
                          <a:pt x="48" y="58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8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86" name="Freeform 512"/>
                  <p:cNvSpPr>
                    <a:spLocks/>
                  </p:cNvSpPr>
                  <p:nvPr/>
                </p:nvSpPr>
                <p:spPr bwMode="auto">
                  <a:xfrm>
                    <a:off x="6378575" y="3415348"/>
                    <a:ext cx="76200" cy="92075"/>
                  </a:xfrm>
                  <a:custGeom>
                    <a:avLst/>
                    <a:gdLst/>
                    <a:ahLst/>
                    <a:cxnLst>
                      <a:cxn ang="0">
                        <a:pos x="48" y="58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8"/>
                      </a:cxn>
                    </a:cxnLst>
                    <a:rect l="0" t="0" r="r" b="b"/>
                    <a:pathLst>
                      <a:path w="48" h="58">
                        <a:moveTo>
                          <a:pt x="48" y="58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8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87" name="Freeform 513"/>
                  <p:cNvSpPr>
                    <a:spLocks/>
                  </p:cNvSpPr>
                  <p:nvPr/>
                </p:nvSpPr>
                <p:spPr bwMode="auto">
                  <a:xfrm>
                    <a:off x="6486525" y="3467736"/>
                    <a:ext cx="76200" cy="93663"/>
                  </a:xfrm>
                  <a:custGeom>
                    <a:avLst/>
                    <a:gdLst/>
                    <a:ahLst/>
                    <a:cxnLst>
                      <a:cxn ang="0">
                        <a:pos x="48" y="59"/>
                      </a:cxn>
                      <a:cxn ang="0">
                        <a:pos x="0" y="37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9"/>
                      </a:cxn>
                    </a:cxnLst>
                    <a:rect l="0" t="0" r="r" b="b"/>
                    <a:pathLst>
                      <a:path w="48" h="59">
                        <a:moveTo>
                          <a:pt x="48" y="59"/>
                        </a:move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9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0" name="Freeform 514"/>
                  <p:cNvSpPr>
                    <a:spLocks/>
                  </p:cNvSpPr>
                  <p:nvPr/>
                </p:nvSpPr>
                <p:spPr bwMode="auto">
                  <a:xfrm>
                    <a:off x="6272213" y="3266123"/>
                    <a:ext cx="76200" cy="93663"/>
                  </a:xfrm>
                  <a:custGeom>
                    <a:avLst/>
                    <a:gdLst/>
                    <a:ahLst/>
                    <a:cxnLst>
                      <a:cxn ang="0">
                        <a:pos x="48" y="59"/>
                      </a:cxn>
                      <a:cxn ang="0">
                        <a:pos x="0" y="37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9"/>
                      </a:cxn>
                    </a:cxnLst>
                    <a:rect l="0" t="0" r="r" b="b"/>
                    <a:pathLst>
                      <a:path w="48" h="59">
                        <a:moveTo>
                          <a:pt x="48" y="59"/>
                        </a:move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9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1" name="Freeform 515"/>
                  <p:cNvSpPr>
                    <a:spLocks/>
                  </p:cNvSpPr>
                  <p:nvPr/>
                </p:nvSpPr>
                <p:spPr bwMode="auto">
                  <a:xfrm>
                    <a:off x="6378575" y="3318511"/>
                    <a:ext cx="76200" cy="92075"/>
                  </a:xfrm>
                  <a:custGeom>
                    <a:avLst/>
                    <a:gdLst/>
                    <a:ahLst/>
                    <a:cxnLst>
                      <a:cxn ang="0">
                        <a:pos x="48" y="58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8"/>
                      </a:cxn>
                    </a:cxnLst>
                    <a:rect l="0" t="0" r="r" b="b"/>
                    <a:pathLst>
                      <a:path w="48" h="58">
                        <a:moveTo>
                          <a:pt x="48" y="58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8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2" name="Freeform 516"/>
                  <p:cNvSpPr>
                    <a:spLocks/>
                  </p:cNvSpPr>
                  <p:nvPr/>
                </p:nvSpPr>
                <p:spPr bwMode="auto">
                  <a:xfrm>
                    <a:off x="6486525" y="3370898"/>
                    <a:ext cx="76200" cy="93663"/>
                  </a:xfrm>
                  <a:custGeom>
                    <a:avLst/>
                    <a:gdLst/>
                    <a:ahLst/>
                    <a:cxnLst>
                      <a:cxn ang="0">
                        <a:pos x="48" y="59"/>
                      </a:cxn>
                      <a:cxn ang="0">
                        <a:pos x="0" y="37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9"/>
                      </a:cxn>
                    </a:cxnLst>
                    <a:rect l="0" t="0" r="r" b="b"/>
                    <a:pathLst>
                      <a:path w="48" h="59">
                        <a:moveTo>
                          <a:pt x="48" y="59"/>
                        </a:move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9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3" name="Freeform 517"/>
                  <p:cNvSpPr>
                    <a:spLocks/>
                  </p:cNvSpPr>
                  <p:nvPr/>
                </p:nvSpPr>
                <p:spPr bwMode="auto">
                  <a:xfrm>
                    <a:off x="6272213" y="3172461"/>
                    <a:ext cx="76200" cy="92075"/>
                  </a:xfrm>
                  <a:custGeom>
                    <a:avLst/>
                    <a:gdLst/>
                    <a:ahLst/>
                    <a:cxnLst>
                      <a:cxn ang="0">
                        <a:pos x="48" y="58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8"/>
                      </a:cxn>
                    </a:cxnLst>
                    <a:rect l="0" t="0" r="r" b="b"/>
                    <a:pathLst>
                      <a:path w="48" h="58">
                        <a:moveTo>
                          <a:pt x="48" y="58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8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4" name="Freeform 518"/>
                  <p:cNvSpPr>
                    <a:spLocks/>
                  </p:cNvSpPr>
                  <p:nvPr/>
                </p:nvSpPr>
                <p:spPr bwMode="auto">
                  <a:xfrm>
                    <a:off x="6378575" y="3223261"/>
                    <a:ext cx="76200" cy="93663"/>
                  </a:xfrm>
                  <a:custGeom>
                    <a:avLst/>
                    <a:gdLst/>
                    <a:ahLst/>
                    <a:cxnLst>
                      <a:cxn ang="0">
                        <a:pos x="48" y="59"/>
                      </a:cxn>
                      <a:cxn ang="0">
                        <a:pos x="0" y="37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9"/>
                      </a:cxn>
                    </a:cxnLst>
                    <a:rect l="0" t="0" r="r" b="b"/>
                    <a:pathLst>
                      <a:path w="48" h="59">
                        <a:moveTo>
                          <a:pt x="48" y="59"/>
                        </a:move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9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5" name="Freeform 519"/>
                  <p:cNvSpPr>
                    <a:spLocks/>
                  </p:cNvSpPr>
                  <p:nvPr/>
                </p:nvSpPr>
                <p:spPr bwMode="auto">
                  <a:xfrm>
                    <a:off x="6486525" y="3277236"/>
                    <a:ext cx="76200" cy="92075"/>
                  </a:xfrm>
                  <a:custGeom>
                    <a:avLst/>
                    <a:gdLst/>
                    <a:ahLst/>
                    <a:cxnLst>
                      <a:cxn ang="0">
                        <a:pos x="48" y="58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8"/>
                      </a:cxn>
                    </a:cxnLst>
                    <a:rect l="0" t="0" r="r" b="b"/>
                    <a:pathLst>
                      <a:path w="48" h="58">
                        <a:moveTo>
                          <a:pt x="48" y="58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8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6" name="Freeform 520"/>
                  <p:cNvSpPr>
                    <a:spLocks/>
                  </p:cNvSpPr>
                  <p:nvPr/>
                </p:nvSpPr>
                <p:spPr bwMode="auto">
                  <a:xfrm>
                    <a:off x="6272213" y="3075623"/>
                    <a:ext cx="76200" cy="95250"/>
                  </a:xfrm>
                  <a:custGeom>
                    <a:avLst/>
                    <a:gdLst/>
                    <a:ahLst/>
                    <a:cxnLst>
                      <a:cxn ang="0">
                        <a:pos x="48" y="60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60"/>
                      </a:cxn>
                    </a:cxnLst>
                    <a:rect l="0" t="0" r="r" b="b"/>
                    <a:pathLst>
                      <a:path w="48" h="60">
                        <a:moveTo>
                          <a:pt x="48" y="60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60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7" name="Freeform 521"/>
                  <p:cNvSpPr>
                    <a:spLocks/>
                  </p:cNvSpPr>
                  <p:nvPr/>
                </p:nvSpPr>
                <p:spPr bwMode="auto">
                  <a:xfrm>
                    <a:off x="6378575" y="3129598"/>
                    <a:ext cx="76200" cy="92075"/>
                  </a:xfrm>
                  <a:custGeom>
                    <a:avLst/>
                    <a:gdLst/>
                    <a:ahLst/>
                    <a:cxnLst>
                      <a:cxn ang="0">
                        <a:pos x="48" y="58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8"/>
                      </a:cxn>
                    </a:cxnLst>
                    <a:rect l="0" t="0" r="r" b="b"/>
                    <a:pathLst>
                      <a:path w="48" h="58">
                        <a:moveTo>
                          <a:pt x="48" y="58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8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8" name="Freeform 522"/>
                  <p:cNvSpPr>
                    <a:spLocks/>
                  </p:cNvSpPr>
                  <p:nvPr/>
                </p:nvSpPr>
                <p:spPr bwMode="auto">
                  <a:xfrm>
                    <a:off x="6486525" y="3181986"/>
                    <a:ext cx="76200" cy="93663"/>
                  </a:xfrm>
                  <a:custGeom>
                    <a:avLst/>
                    <a:gdLst/>
                    <a:ahLst/>
                    <a:cxnLst>
                      <a:cxn ang="0">
                        <a:pos x="48" y="59"/>
                      </a:cxn>
                      <a:cxn ang="0">
                        <a:pos x="0" y="37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9"/>
                      </a:cxn>
                    </a:cxnLst>
                    <a:rect l="0" t="0" r="r" b="b"/>
                    <a:pathLst>
                      <a:path w="48" h="59">
                        <a:moveTo>
                          <a:pt x="48" y="59"/>
                        </a:move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9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299" name="Freeform 523"/>
                  <p:cNvSpPr>
                    <a:spLocks/>
                  </p:cNvSpPr>
                  <p:nvPr/>
                </p:nvSpPr>
                <p:spPr bwMode="auto">
                  <a:xfrm>
                    <a:off x="6272213" y="3456623"/>
                    <a:ext cx="76200" cy="93663"/>
                  </a:xfrm>
                  <a:custGeom>
                    <a:avLst/>
                    <a:gdLst/>
                    <a:ahLst/>
                    <a:cxnLst>
                      <a:cxn ang="0">
                        <a:pos x="48" y="59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3"/>
                      </a:cxn>
                      <a:cxn ang="0">
                        <a:pos x="48" y="59"/>
                      </a:cxn>
                    </a:cxnLst>
                    <a:rect l="0" t="0" r="r" b="b"/>
                    <a:pathLst>
                      <a:path w="48" h="59">
                        <a:moveTo>
                          <a:pt x="48" y="59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3"/>
                        </a:lnTo>
                        <a:lnTo>
                          <a:pt x="48" y="59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00" name="Freeform 524"/>
                  <p:cNvSpPr>
                    <a:spLocks/>
                  </p:cNvSpPr>
                  <p:nvPr/>
                </p:nvSpPr>
                <p:spPr bwMode="auto">
                  <a:xfrm>
                    <a:off x="6378575" y="3509011"/>
                    <a:ext cx="76200" cy="92075"/>
                  </a:xfrm>
                  <a:custGeom>
                    <a:avLst/>
                    <a:gdLst/>
                    <a:ahLst/>
                    <a:cxnLst>
                      <a:cxn ang="0">
                        <a:pos x="48" y="58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8"/>
                      </a:cxn>
                    </a:cxnLst>
                    <a:rect l="0" t="0" r="r" b="b"/>
                    <a:pathLst>
                      <a:path w="48" h="58">
                        <a:moveTo>
                          <a:pt x="48" y="58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8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01" name="Freeform 525"/>
                  <p:cNvSpPr>
                    <a:spLocks/>
                  </p:cNvSpPr>
                  <p:nvPr/>
                </p:nvSpPr>
                <p:spPr bwMode="auto">
                  <a:xfrm>
                    <a:off x="6486525" y="3562986"/>
                    <a:ext cx="76200" cy="92075"/>
                  </a:xfrm>
                  <a:custGeom>
                    <a:avLst/>
                    <a:gdLst/>
                    <a:ahLst/>
                    <a:cxnLst>
                      <a:cxn ang="0">
                        <a:pos x="48" y="58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8"/>
                      </a:cxn>
                    </a:cxnLst>
                    <a:rect l="0" t="0" r="r" b="b"/>
                    <a:pathLst>
                      <a:path w="48" h="58">
                        <a:moveTo>
                          <a:pt x="48" y="58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8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02" name="Freeform 526"/>
                  <p:cNvSpPr>
                    <a:spLocks/>
                  </p:cNvSpPr>
                  <p:nvPr/>
                </p:nvSpPr>
                <p:spPr bwMode="auto">
                  <a:xfrm>
                    <a:off x="6272213" y="3551873"/>
                    <a:ext cx="76200" cy="93663"/>
                  </a:xfrm>
                  <a:custGeom>
                    <a:avLst/>
                    <a:gdLst/>
                    <a:ahLst/>
                    <a:cxnLst>
                      <a:cxn ang="0">
                        <a:pos x="48" y="59"/>
                      </a:cxn>
                      <a:cxn ang="0">
                        <a:pos x="0" y="37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9"/>
                      </a:cxn>
                    </a:cxnLst>
                    <a:rect l="0" t="0" r="r" b="b"/>
                    <a:pathLst>
                      <a:path w="48" h="59">
                        <a:moveTo>
                          <a:pt x="48" y="59"/>
                        </a:move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9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03" name="Freeform 527"/>
                  <p:cNvSpPr>
                    <a:spLocks/>
                  </p:cNvSpPr>
                  <p:nvPr/>
                </p:nvSpPr>
                <p:spPr bwMode="auto">
                  <a:xfrm>
                    <a:off x="6378575" y="3604261"/>
                    <a:ext cx="76200" cy="92075"/>
                  </a:xfrm>
                  <a:custGeom>
                    <a:avLst/>
                    <a:gdLst/>
                    <a:ahLst/>
                    <a:cxnLst>
                      <a:cxn ang="0">
                        <a:pos x="48" y="58"/>
                      </a:cxn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8"/>
                      </a:cxn>
                    </a:cxnLst>
                    <a:rect l="0" t="0" r="r" b="b"/>
                    <a:pathLst>
                      <a:path w="48" h="58">
                        <a:moveTo>
                          <a:pt x="48" y="58"/>
                        </a:moveTo>
                        <a:lnTo>
                          <a:pt x="0" y="36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8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304" name="Freeform 528"/>
                  <p:cNvSpPr>
                    <a:spLocks/>
                  </p:cNvSpPr>
                  <p:nvPr/>
                </p:nvSpPr>
                <p:spPr bwMode="auto">
                  <a:xfrm>
                    <a:off x="6486525" y="3656648"/>
                    <a:ext cx="76200" cy="93663"/>
                  </a:xfrm>
                  <a:custGeom>
                    <a:avLst/>
                    <a:gdLst/>
                    <a:ahLst/>
                    <a:cxnLst>
                      <a:cxn ang="0">
                        <a:pos x="48" y="59"/>
                      </a:cxn>
                      <a:cxn ang="0">
                        <a:pos x="0" y="37"/>
                      </a:cxn>
                      <a:cxn ang="0">
                        <a:pos x="0" y="0"/>
                      </a:cxn>
                      <a:cxn ang="0">
                        <a:pos x="48" y="22"/>
                      </a:cxn>
                      <a:cxn ang="0">
                        <a:pos x="48" y="59"/>
                      </a:cxn>
                    </a:cxnLst>
                    <a:rect l="0" t="0" r="r" b="b"/>
                    <a:pathLst>
                      <a:path w="48" h="59">
                        <a:moveTo>
                          <a:pt x="48" y="59"/>
                        </a:move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48" y="22"/>
                        </a:lnTo>
                        <a:lnTo>
                          <a:pt x="48" y="59"/>
                        </a:lnTo>
                        <a:close/>
                      </a:path>
                    </a:pathLst>
                  </a:custGeom>
                  <a:solidFill>
                    <a:srgbClr val="74767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</p:grpSp>
        </p:grpSp>
      </p:grpSp>
      <p:cxnSp>
        <p:nvCxnSpPr>
          <p:cNvPr id="338" name="Straight Connector 337"/>
          <p:cNvCxnSpPr/>
          <p:nvPr/>
        </p:nvCxnSpPr>
        <p:spPr>
          <a:xfrm flipV="1">
            <a:off x="932030" y="3394851"/>
            <a:ext cx="7968289" cy="55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>
            <a:off x="5073425" y="3008294"/>
            <a:ext cx="0" cy="3810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/>
          <p:cNvSpPr txBox="1"/>
          <p:nvPr/>
        </p:nvSpPr>
        <p:spPr>
          <a:xfrm>
            <a:off x="6189407" y="4075090"/>
            <a:ext cx="1720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Takaful Insurance</a:t>
            </a:r>
            <a:endParaRPr lang="en-US" sz="1400" dirty="0"/>
          </a:p>
          <a:p>
            <a:pPr marL="285750" indent="-285750">
              <a:buBlip>
                <a:blip r:embed="rId8"/>
              </a:buBlip>
            </a:pPr>
            <a:r>
              <a:rPr lang="en-US" sz="1400" b="1" dirty="0"/>
              <a:t>2</a:t>
            </a:r>
            <a:r>
              <a:rPr lang="en-US" sz="1400" dirty="0"/>
              <a:t> companies</a:t>
            </a:r>
          </a:p>
        </p:txBody>
      </p:sp>
      <p:cxnSp>
        <p:nvCxnSpPr>
          <p:cNvPr id="341" name="Straight Connector 340"/>
          <p:cNvCxnSpPr/>
          <p:nvPr/>
        </p:nvCxnSpPr>
        <p:spPr>
          <a:xfrm flipH="1" flipV="1">
            <a:off x="6995318" y="3389292"/>
            <a:ext cx="1" cy="59998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62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1489645" y="3124200"/>
            <a:ext cx="9519585" cy="22759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EIyiola\Desktop\Custodian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11" y="152400"/>
            <a:ext cx="909010" cy="40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520" y="285690"/>
            <a:ext cx="7773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Insurance in Nigeria: Present</a:t>
            </a:r>
          </a:p>
        </p:txBody>
      </p:sp>
      <p:sp>
        <p:nvSpPr>
          <p:cNvPr id="4" name="Oval 3"/>
          <p:cNvSpPr/>
          <p:nvPr/>
        </p:nvSpPr>
        <p:spPr>
          <a:xfrm>
            <a:off x="3734050" y="2286000"/>
            <a:ext cx="1524000" cy="1524000"/>
          </a:xfrm>
          <a:prstGeom prst="ellipse">
            <a:avLst/>
          </a:prstGeom>
          <a:solidFill>
            <a:srgbClr val="2AD0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37718" y="4038600"/>
            <a:ext cx="2438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Increased public awareness via industry  campaigns to deepen insurance penetration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3119" y="40386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Steady premium growth from NGN 100bn in 2007 to NGN 345bn in 2018</a:t>
            </a:r>
          </a:p>
          <a:p>
            <a:pPr algn="ctr"/>
            <a:r>
              <a:rPr lang="en-US" sz="1600" b="1" dirty="0"/>
              <a:t>(245% growth)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52719" y="4028182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Regulatory drive for  financial inclusion to drive </a:t>
            </a:r>
            <a:r>
              <a:rPr lang="en-US" sz="1600" b="1"/>
              <a:t>insurance growth</a:t>
            </a:r>
            <a:endParaRPr lang="en-US" sz="1600" b="1" dirty="0"/>
          </a:p>
        </p:txBody>
      </p:sp>
      <p:pic>
        <p:nvPicPr>
          <p:cNvPr id="3080" name="Picture 8" descr="Image result for peopl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731" y="2463681"/>
            <a:ext cx="1168637" cy="116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319" y="748605"/>
            <a:ext cx="11049002" cy="784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The insurance penetration in Nigeria is less than 1 per cent. On the other hand, the industry’s premium as a percentage of GDP is 0.33 per cent, ranked 87</a:t>
            </a:r>
            <a:r>
              <a:rPr lang="en-US" sz="1600" baseline="30000" dirty="0"/>
              <a:t>th</a:t>
            </a:r>
            <a:r>
              <a:rPr lang="en-US" sz="1600" dirty="0"/>
              <a:t> in the world as at 2018.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271919" y="6657945"/>
            <a:ext cx="190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Source: NIA, NAICOM, </a:t>
            </a:r>
            <a:r>
              <a:rPr lang="en-US" sz="700" dirty="0" err="1"/>
              <a:t>pwc</a:t>
            </a:r>
            <a:r>
              <a:rPr lang="en-US" sz="700" dirty="0"/>
              <a:t>, Sigma</a:t>
            </a:r>
          </a:p>
        </p:txBody>
      </p:sp>
      <p:sp>
        <p:nvSpPr>
          <p:cNvPr id="21" name="Oval 20"/>
          <p:cNvSpPr/>
          <p:nvPr/>
        </p:nvSpPr>
        <p:spPr>
          <a:xfrm>
            <a:off x="975519" y="2299395"/>
            <a:ext cx="1524000" cy="152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revenue growth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519" y="2553320"/>
            <a:ext cx="882782" cy="88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21"/>
          <p:cNvSpPr/>
          <p:nvPr/>
        </p:nvSpPr>
        <p:spPr>
          <a:xfrm>
            <a:off x="9525545" y="2294750"/>
            <a:ext cx="1524000" cy="152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7" y="2599550"/>
            <a:ext cx="1013658" cy="96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157118" y="4047350"/>
            <a:ext cx="2590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More diversified professional workforce now attracted to the industry</a:t>
            </a:r>
          </a:p>
        </p:txBody>
      </p:sp>
      <p:pic>
        <p:nvPicPr>
          <p:cNvPr id="1026" name="Picture 2" descr="Image result for skilled labour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718" y="2289976"/>
            <a:ext cx="1528774" cy="152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19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Iyiola\Desktop\Custodian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11" y="152400"/>
            <a:ext cx="909010" cy="40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564912" y="1219200"/>
            <a:ext cx="5730068" cy="5269174"/>
          </a:xfrm>
          <a:prstGeom prst="rect">
            <a:avLst/>
          </a:prstGeom>
          <a:noFill/>
          <a:ln w="22225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564912" y="1219201"/>
            <a:ext cx="4903681" cy="26536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Insurance Density: Premiums per capita in USD</a:t>
            </a:r>
          </a:p>
        </p:txBody>
      </p:sp>
      <p:pic>
        <p:nvPicPr>
          <p:cNvPr id="57" name="Picture 2" descr="C:\Users\FOlotu\Documents\NEXIM\NEXIM Bank - Strategy Review\References\flag icons\Nigeria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56356" y="3429002"/>
            <a:ext cx="304800" cy="304800"/>
          </a:xfrm>
          <a:prstGeom prst="rect">
            <a:avLst/>
          </a:prstGeom>
          <a:noFill/>
        </p:spPr>
      </p:pic>
      <p:cxnSp>
        <p:nvCxnSpPr>
          <p:cNvPr id="58" name="Straight Connector 57"/>
          <p:cNvCxnSpPr/>
          <p:nvPr/>
        </p:nvCxnSpPr>
        <p:spPr>
          <a:xfrm>
            <a:off x="1552579" y="1787129"/>
            <a:ext cx="0" cy="4156472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59" name="Straight Connector 58"/>
          <p:cNvCxnSpPr/>
          <p:nvPr/>
        </p:nvCxnSpPr>
        <p:spPr>
          <a:xfrm>
            <a:off x="2559221" y="1752601"/>
            <a:ext cx="0" cy="419100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60" name="Straight Connector 59"/>
          <p:cNvCxnSpPr/>
          <p:nvPr/>
        </p:nvCxnSpPr>
        <p:spPr>
          <a:xfrm flipH="1">
            <a:off x="3421482" y="1787129"/>
            <a:ext cx="8464" cy="4156472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61" name="Straight Connector 60"/>
          <p:cNvCxnSpPr/>
          <p:nvPr/>
        </p:nvCxnSpPr>
        <p:spPr>
          <a:xfrm>
            <a:off x="4343906" y="1787129"/>
            <a:ext cx="0" cy="4156472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62" name="Straight Connector 61"/>
          <p:cNvCxnSpPr/>
          <p:nvPr/>
        </p:nvCxnSpPr>
        <p:spPr>
          <a:xfrm>
            <a:off x="5278353" y="1787129"/>
            <a:ext cx="0" cy="4156472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64" name="Straight Connector 63"/>
          <p:cNvCxnSpPr/>
          <p:nvPr/>
        </p:nvCxnSpPr>
        <p:spPr>
          <a:xfrm>
            <a:off x="670257" y="1787129"/>
            <a:ext cx="0" cy="4152456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65" name="TextBox 1"/>
          <p:cNvSpPr txBox="1"/>
          <p:nvPr/>
        </p:nvSpPr>
        <p:spPr>
          <a:xfrm>
            <a:off x="685461" y="3810001"/>
            <a:ext cx="5194468" cy="46707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Insurance Penetration: Premiums as a % of GDP</a:t>
            </a:r>
          </a:p>
        </p:txBody>
      </p:sp>
      <p:pic>
        <p:nvPicPr>
          <p:cNvPr id="66" name="Picture 65" descr="SouthAfrica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58517" y="3432400"/>
            <a:ext cx="304800" cy="304800"/>
          </a:xfrm>
          <a:prstGeom prst="rect">
            <a:avLst/>
          </a:prstGeom>
        </p:spPr>
      </p:pic>
      <p:pic>
        <p:nvPicPr>
          <p:cNvPr id="67" name="Picture 7" descr="C:\Users\FOlotu\Documents\NEXIM\NEXIM Bank - Strategy Review\References\flag icons\India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94918" y="3429001"/>
            <a:ext cx="319413" cy="319413"/>
          </a:xfrm>
          <a:prstGeom prst="rect">
            <a:avLst/>
          </a:prstGeom>
          <a:noFill/>
        </p:spPr>
      </p:pic>
      <p:pic>
        <p:nvPicPr>
          <p:cNvPr id="68" name="Picture 67" descr="Brazil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880519" y="3429002"/>
            <a:ext cx="304800" cy="30480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7" t="11384" r="12032" b="17182"/>
          <a:stretch/>
        </p:blipFill>
        <p:spPr>
          <a:xfrm>
            <a:off x="5644119" y="3435054"/>
            <a:ext cx="299173" cy="3017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2" name="TextBox 71"/>
          <p:cNvSpPr txBox="1"/>
          <p:nvPr/>
        </p:nvSpPr>
        <p:spPr>
          <a:xfrm>
            <a:off x="10658311" y="6657945"/>
            <a:ext cx="1518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Source: Swiss Re Reports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614319" y="1600200"/>
            <a:ext cx="480329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Blip>
                <a:blip r:embed="rId8"/>
              </a:buBlip>
            </a:pPr>
            <a:r>
              <a:rPr lang="en-GB" sz="1600" dirty="0">
                <a:latin typeface="Century Gothic" panose="020B0502020202020204" pitchFamily="34" charset="0"/>
                <a:cs typeface="Arial" pitchFamily="34" charset="0"/>
              </a:rPr>
              <a:t>Nigeria still on the development path as compared to select countries</a:t>
            </a:r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Blip>
                <a:blip r:embed="rId8"/>
              </a:buBlip>
            </a:pPr>
            <a:r>
              <a:rPr lang="en-US" sz="16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 depth of insurance in Nigeria, as measured by the insurance premium relative to GDP is </a:t>
            </a:r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0.3% </a:t>
            </a:r>
            <a:r>
              <a:rPr lang="en-US" sz="16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post-rebasing, which is abysmally low in comparison with other major African countries (Kenya: 2.37%, and South Africa: 12.89%).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Blip>
                <a:blip r:embed="rId8"/>
              </a:buBlip>
            </a:pPr>
            <a:r>
              <a:rPr lang="en-US" sz="16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South Africa has the highest insurance penetration and density in Africa.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94520" y="285690"/>
            <a:ext cx="7773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Nigerian insurance industry compared with similar economies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3577" y="757535"/>
            <a:ext cx="10852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The statistics below shows the immense potential growth that lies within the insurance industry in Nigeria. </a:t>
            </a:r>
            <a:endParaRPr lang="en-US" sz="1600" dirty="0">
              <a:solidFill>
                <a:srgbClr val="FF0000"/>
              </a:solidFill>
            </a:endParaRPr>
          </a:p>
        </p:txBody>
      </p:sp>
      <p:graphicFrame>
        <p:nvGraphicFramePr>
          <p:cNvPr id="90" name="Chart 89"/>
          <p:cNvGraphicFramePr/>
          <p:nvPr>
            <p:extLst>
              <p:ext uri="{D42A27DB-BD31-4B8C-83A1-F6EECF244321}">
                <p14:modId xmlns:p14="http://schemas.microsoft.com/office/powerpoint/2010/main" val="3074144637"/>
              </p:ext>
            </p:extLst>
          </p:nvPr>
        </p:nvGraphicFramePr>
        <p:xfrm>
          <a:off x="594520" y="1251066"/>
          <a:ext cx="5700460" cy="233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91" name="Chart 90"/>
          <p:cNvGraphicFramePr/>
          <p:nvPr>
            <p:extLst>
              <p:ext uri="{D42A27DB-BD31-4B8C-83A1-F6EECF244321}">
                <p14:modId xmlns:p14="http://schemas.microsoft.com/office/powerpoint/2010/main" val="433549293"/>
              </p:ext>
            </p:extLst>
          </p:nvPr>
        </p:nvGraphicFramePr>
        <p:xfrm>
          <a:off x="594520" y="3809034"/>
          <a:ext cx="5700460" cy="2363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319" y="3429003"/>
            <a:ext cx="320362" cy="31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FOlotu\Documents\NEXIM\NEXIM Bank - Strategy Review\References\flag icons\Nigeria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1583" y="6157588"/>
            <a:ext cx="304800" cy="304800"/>
          </a:xfrm>
          <a:prstGeom prst="rect">
            <a:avLst/>
          </a:prstGeom>
          <a:noFill/>
        </p:spPr>
      </p:pic>
      <p:pic>
        <p:nvPicPr>
          <p:cNvPr id="26" name="Picture 25" descr="SouthAfrica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43744" y="6160986"/>
            <a:ext cx="304800" cy="304800"/>
          </a:xfrm>
          <a:prstGeom prst="rect">
            <a:avLst/>
          </a:prstGeom>
        </p:spPr>
      </p:pic>
      <p:pic>
        <p:nvPicPr>
          <p:cNvPr id="27" name="Picture 7" descr="C:\Users\FOlotu\Documents\NEXIM\NEXIM Bank - Strategy Review\References\flag icons\India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34072" y="6119976"/>
            <a:ext cx="319413" cy="319413"/>
          </a:xfrm>
          <a:prstGeom prst="rect">
            <a:avLst/>
          </a:prstGeom>
          <a:noFill/>
        </p:spPr>
      </p:pic>
      <p:pic>
        <p:nvPicPr>
          <p:cNvPr id="28" name="Picture 27" descr="Brazil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718719" y="6109648"/>
            <a:ext cx="304800" cy="3048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7" t="11384" r="12032" b="17182"/>
          <a:stretch/>
        </p:blipFill>
        <p:spPr>
          <a:xfrm>
            <a:off x="5547519" y="6172200"/>
            <a:ext cx="284685" cy="28713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" name="Picture 4" descr="Related ima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119" y="6121596"/>
            <a:ext cx="293723" cy="29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3957" y="6629400"/>
            <a:ext cx="146917" cy="1285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0874" y="6553200"/>
            <a:ext cx="519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2015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08920" y="6629400"/>
            <a:ext cx="146917" cy="128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655837" y="6553200"/>
            <a:ext cx="519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2016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13883" y="6629400"/>
            <a:ext cx="146917" cy="1285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60800" y="6553200"/>
            <a:ext cx="519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60282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Iyiola\Desktop\Custodian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11" y="152400"/>
            <a:ext cx="909010" cy="40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319" y="285690"/>
            <a:ext cx="967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Industry Performance (2010 -2017) </a:t>
            </a:r>
            <a:r>
              <a:rPr lang="en-US" sz="2000" b="1" baseline="30000" dirty="0"/>
              <a:t>1/2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384638104"/>
              </p:ext>
            </p:extLst>
          </p:nvPr>
        </p:nvGraphicFramePr>
        <p:xfrm>
          <a:off x="306491" y="1335969"/>
          <a:ext cx="5044546" cy="369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594519" y="6510754"/>
            <a:ext cx="3048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9319" y="6477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Non- Life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42319" y="6510754"/>
            <a:ext cx="3048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347119" y="6477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Life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519" y="8806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Gross Premium NGN </a:t>
            </a:r>
            <a:r>
              <a:rPr lang="en-US" sz="1600" b="1" dirty="0" err="1"/>
              <a:t>Bn</a:t>
            </a:r>
            <a:endParaRPr lang="en-US" sz="1600" b="1" dirty="0"/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674810333"/>
              </p:ext>
            </p:extLst>
          </p:nvPr>
        </p:nvGraphicFramePr>
        <p:xfrm>
          <a:off x="6614319" y="1335969"/>
          <a:ext cx="5044546" cy="369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690519" y="880646"/>
            <a:ext cx="352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Investment Income NGN </a:t>
            </a:r>
            <a:r>
              <a:rPr lang="en-US" sz="1600" b="1" dirty="0" err="1"/>
              <a:t>Bn</a:t>
            </a:r>
            <a:endParaRPr lang="en-US" sz="1600" b="1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6066620" y="880646"/>
            <a:ext cx="0" cy="414855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0805319" y="6657945"/>
            <a:ext cx="13716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Source: NIA digest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37719" y="5548135"/>
            <a:ext cx="1104900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latin typeface="Century Gothic" panose="020B0502020202020204" pitchFamily="34" charset="0"/>
              </a:rPr>
              <a:t>Life insurance contribution to Total Gross premium increased from 27% in 2010 </a:t>
            </a:r>
            <a:r>
              <a:rPr lang="en-US" sz="1400" i="1">
                <a:latin typeface="Century Gothic" panose="020B0502020202020204" pitchFamily="34" charset="0"/>
              </a:rPr>
              <a:t>to 44% in 2017. </a:t>
            </a:r>
            <a:endParaRPr lang="en-US" sz="14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latin typeface="Century Gothic" panose="020B0502020202020204" pitchFamily="34" charset="0"/>
              </a:rPr>
              <a:t>Total gross premium grew by 96% from 2010 to 2017.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46919" y="1485900"/>
            <a:ext cx="4191000" cy="1584960"/>
            <a:chOff x="746919" y="1485900"/>
            <a:chExt cx="4191000" cy="158496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746919" y="1600200"/>
              <a:ext cx="0" cy="147066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46919" y="1600200"/>
              <a:ext cx="4191000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813719" y="1485900"/>
              <a:ext cx="21336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CAGR 10%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95319" y="1485900"/>
            <a:ext cx="4191000" cy="2476500"/>
            <a:chOff x="746919" y="1485900"/>
            <a:chExt cx="4191000" cy="24765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46919" y="1600200"/>
              <a:ext cx="0" cy="23622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46919" y="1600200"/>
              <a:ext cx="4191000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1813719" y="1485900"/>
              <a:ext cx="21336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CAGR 28%</a:t>
              </a:r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594519" y="1185446"/>
            <a:ext cx="40386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707291" y="1185446"/>
            <a:ext cx="40386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91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Iyiola\Desktop\Custodian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11" y="152400"/>
            <a:ext cx="909010" cy="40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319" y="285690"/>
            <a:ext cx="967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Industry Performance (2010 -2017) </a:t>
            </a:r>
            <a:r>
              <a:rPr lang="en-US" sz="2000" b="1" baseline="30000" dirty="0"/>
              <a:t>2/2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05319" y="6657945"/>
            <a:ext cx="13716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Source: NIA digest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15647501"/>
              </p:ext>
            </p:extLst>
          </p:nvPr>
        </p:nvGraphicFramePr>
        <p:xfrm>
          <a:off x="306491" y="1366449"/>
          <a:ext cx="5044546" cy="369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94519" y="8806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Total Assets NGN </a:t>
            </a:r>
            <a:r>
              <a:rPr lang="en-US" sz="1600" b="1" dirty="0" err="1"/>
              <a:t>Bn</a:t>
            </a:r>
            <a:endParaRPr lang="en-US" sz="1600" b="1" dirty="0"/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337945"/>
              </p:ext>
            </p:extLst>
          </p:nvPr>
        </p:nvGraphicFramePr>
        <p:xfrm>
          <a:off x="6614319" y="1366449"/>
          <a:ext cx="5044546" cy="369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766719" y="880646"/>
            <a:ext cx="352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Profitability NGN </a:t>
            </a:r>
            <a:r>
              <a:rPr lang="en-US" sz="1600" b="1" dirty="0" err="1"/>
              <a:t>Bn</a:t>
            </a:r>
            <a:endParaRPr lang="en-US" sz="1600" b="1" dirty="0"/>
          </a:p>
        </p:txBody>
      </p:sp>
      <p:sp>
        <p:nvSpPr>
          <p:cNvPr id="35" name="Rectangle 34"/>
          <p:cNvSpPr/>
          <p:nvPr/>
        </p:nvSpPr>
        <p:spPr>
          <a:xfrm>
            <a:off x="518319" y="5344180"/>
            <a:ext cx="1104900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i="1" dirty="0">
                <a:latin typeface="Century Gothic" panose="020B0502020202020204" pitchFamily="34" charset="0"/>
              </a:rPr>
              <a:t>The Industry Profitability has consistently increased over the years from 2011 to 2017. Improved underwriting capabilities, focus on strategic classes and insurance penetration is expected to further growth.  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flipH="1">
            <a:off x="6066619" y="1112520"/>
            <a:ext cx="1" cy="391668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746919" y="1485900"/>
            <a:ext cx="4191000" cy="1584960"/>
            <a:chOff x="746919" y="1485900"/>
            <a:chExt cx="4191000" cy="158496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46919" y="1600200"/>
              <a:ext cx="0" cy="147066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6919" y="1600200"/>
              <a:ext cx="4191000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813719" y="1485900"/>
              <a:ext cx="21336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CAGR 9%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95319" y="1463040"/>
            <a:ext cx="4191000" cy="2423160"/>
            <a:chOff x="746919" y="1485900"/>
            <a:chExt cx="4191000" cy="242316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46919" y="1600200"/>
              <a:ext cx="0" cy="230886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6919" y="1600200"/>
              <a:ext cx="4191000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813719" y="1485900"/>
              <a:ext cx="21336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CAGR 24%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594519" y="1185446"/>
            <a:ext cx="40386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07291" y="1185446"/>
            <a:ext cx="40386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27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18319" y="285690"/>
            <a:ext cx="967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Strengths/Opportunities</a:t>
            </a:r>
            <a:endParaRPr lang="en-US" sz="20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04719" y="1219200"/>
            <a:ext cx="0" cy="541020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 flipV="1">
            <a:off x="5872131" y="1219200"/>
            <a:ext cx="265176" cy="228600"/>
          </a:xfrm>
          <a:prstGeom prst="triangle">
            <a:avLst/>
          </a:prstGeom>
          <a:solidFill>
            <a:schemeClr val="bg1"/>
          </a:solidFill>
          <a:ln>
            <a:solidFill>
              <a:srgbClr val="004F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56919" y="914400"/>
            <a:ext cx="1143000" cy="1044197"/>
          </a:xfrm>
          <a:prstGeom prst="rect">
            <a:avLst/>
          </a:prstGeom>
          <a:solidFill>
            <a:srgbClr val="004F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1973" y="990600"/>
            <a:ext cx="2804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/>
              <a:t>Improved industry financial performance over the years</a:t>
            </a:r>
          </a:p>
        </p:txBody>
      </p:sp>
      <p:sp>
        <p:nvSpPr>
          <p:cNvPr id="24" name="Isosceles Triangle 23"/>
          <p:cNvSpPr/>
          <p:nvPr/>
        </p:nvSpPr>
        <p:spPr>
          <a:xfrm flipV="1">
            <a:off x="5871835" y="2209800"/>
            <a:ext cx="265176" cy="228600"/>
          </a:xfrm>
          <a:prstGeom prst="triangl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85718" y="1673557"/>
            <a:ext cx="1143000" cy="104419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flipV="1">
            <a:off x="5872131" y="3113869"/>
            <a:ext cx="265176" cy="228600"/>
          </a:xfrm>
          <a:prstGeom prst="triangle">
            <a:avLst/>
          </a:prstGeom>
          <a:solidFill>
            <a:schemeClr val="bg1"/>
          </a:solidFill>
          <a:ln>
            <a:solidFill>
              <a:srgbClr val="3E1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56919" y="2809069"/>
            <a:ext cx="1143000" cy="1044197"/>
          </a:xfrm>
          <a:prstGeom prst="rect">
            <a:avLst/>
          </a:prstGeom>
          <a:solidFill>
            <a:srgbClr val="3E1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flipV="1">
            <a:off x="5871835" y="4180669"/>
            <a:ext cx="265176" cy="228600"/>
          </a:xfrm>
          <a:prstGeom prst="triangle">
            <a:avLst/>
          </a:prstGeom>
          <a:solidFill>
            <a:schemeClr val="bg1"/>
          </a:solidFill>
          <a:ln>
            <a:solidFill>
              <a:srgbClr val="2EB4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385718" y="3644426"/>
            <a:ext cx="1143000" cy="1044197"/>
          </a:xfrm>
          <a:prstGeom prst="rect">
            <a:avLst/>
          </a:prstGeom>
          <a:solidFill>
            <a:srgbClr val="2EB4B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flipV="1">
            <a:off x="5871835" y="5243655"/>
            <a:ext cx="265176" cy="228600"/>
          </a:xfrm>
          <a:prstGeom prst="triangl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56919" y="4950157"/>
            <a:ext cx="1143000" cy="104419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flipV="1">
            <a:off x="5871835" y="6390469"/>
            <a:ext cx="265176" cy="228600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385718" y="5712157"/>
            <a:ext cx="1143000" cy="1044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28719" y="1981200"/>
            <a:ext cx="3135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Low Insurance penetration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8173" y="3200400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Compulsory products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04920" y="3600271"/>
            <a:ext cx="3962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Sale of products through alternative distribution channels e.g. </a:t>
            </a:r>
            <a:r>
              <a:rPr lang="en-US" b="1" dirty="0" err="1"/>
              <a:t>Telcos</a:t>
            </a:r>
            <a:r>
              <a:rPr lang="en-US" b="1" dirty="0"/>
              <a:t>, Car Shops, Travel Agencies etc.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93042" y="5029200"/>
            <a:ext cx="32876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/>
              <a:t>Vastly untapped markets creates opportunities for growth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528720" y="6030799"/>
            <a:ext cx="3812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Attracts FDI from global investors</a:t>
            </a:r>
          </a:p>
        </p:txBody>
      </p:sp>
      <p:pic>
        <p:nvPicPr>
          <p:cNvPr id="1026" name="Picture 2" descr="Image result for improve financial icon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662" y="1064264"/>
            <a:ext cx="1026058" cy="72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surance penetration ic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118" y="177655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47" y="2727801"/>
            <a:ext cx="1135512" cy="11355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40" name="Picture 16" descr="Related image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386" y="5079252"/>
            <a:ext cx="808609" cy="80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330" y="5894746"/>
            <a:ext cx="821885" cy="67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Related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913" y="3798104"/>
            <a:ext cx="808609" cy="73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02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18319" y="285690"/>
            <a:ext cx="967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entury Gothic" pitchFamily="34" charset="0"/>
              </a:rPr>
              <a:t>Weaknesses</a:t>
            </a:r>
            <a:endParaRPr lang="en-US" sz="2000" b="1" dirty="0"/>
          </a:p>
        </p:txBody>
      </p:sp>
      <p:sp>
        <p:nvSpPr>
          <p:cNvPr id="6" name="Half Frame 5"/>
          <p:cNvSpPr/>
          <p:nvPr/>
        </p:nvSpPr>
        <p:spPr>
          <a:xfrm rot="2396712">
            <a:off x="1579881" y="3907379"/>
            <a:ext cx="2935639" cy="2532868"/>
          </a:xfrm>
          <a:prstGeom prst="halfFrame">
            <a:avLst>
              <a:gd name="adj1" fmla="val 19779"/>
              <a:gd name="adj2" fmla="val 18092"/>
            </a:avLst>
          </a:prstGeom>
          <a:solidFill>
            <a:srgbClr val="289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Half Frame 23"/>
          <p:cNvSpPr/>
          <p:nvPr/>
        </p:nvSpPr>
        <p:spPr>
          <a:xfrm rot="2396712">
            <a:off x="3722808" y="3934090"/>
            <a:ext cx="2935639" cy="2532868"/>
          </a:xfrm>
          <a:prstGeom prst="halfFrame">
            <a:avLst>
              <a:gd name="adj1" fmla="val 19779"/>
              <a:gd name="adj2" fmla="val 180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Half Frame 24"/>
          <p:cNvSpPr/>
          <p:nvPr/>
        </p:nvSpPr>
        <p:spPr>
          <a:xfrm rot="2396712">
            <a:off x="5865735" y="3960801"/>
            <a:ext cx="2935639" cy="2532868"/>
          </a:xfrm>
          <a:prstGeom prst="halfFrame">
            <a:avLst>
              <a:gd name="adj1" fmla="val 19779"/>
              <a:gd name="adj2" fmla="val 18092"/>
            </a:avLst>
          </a:prstGeom>
          <a:solidFill>
            <a:srgbClr val="E94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Half Frame 25"/>
          <p:cNvSpPr/>
          <p:nvPr/>
        </p:nvSpPr>
        <p:spPr>
          <a:xfrm rot="2396712">
            <a:off x="8008662" y="3987512"/>
            <a:ext cx="2935639" cy="2532868"/>
          </a:xfrm>
          <a:prstGeom prst="halfFrame">
            <a:avLst>
              <a:gd name="adj1" fmla="val 19779"/>
              <a:gd name="adj2" fmla="val 1809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119" y="1981200"/>
            <a:ext cx="243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Negative perception of the industry and lack of trust still persists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42519" y="1338743"/>
            <a:ext cx="213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Challenges in the enforcement of compulsory insurances.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157119" y="1312585"/>
            <a:ext cx="213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Scarcity of human capital in certain specialized areas e.g. Actuaries.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976519" y="1724561"/>
            <a:ext cx="30814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The industry is highly fragmented and competitive, thereby affecting the pace of growth in overall market size. </a:t>
            </a:r>
          </a:p>
        </p:txBody>
      </p:sp>
      <p:sp>
        <p:nvSpPr>
          <p:cNvPr id="10" name="Diamond 9"/>
          <p:cNvSpPr/>
          <p:nvPr/>
        </p:nvSpPr>
        <p:spPr>
          <a:xfrm>
            <a:off x="2347119" y="2819400"/>
            <a:ext cx="738682" cy="677125"/>
          </a:xfrm>
          <a:prstGeom prst="diamond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Diamond 29"/>
          <p:cNvSpPr/>
          <p:nvPr/>
        </p:nvSpPr>
        <p:spPr>
          <a:xfrm>
            <a:off x="4556919" y="2828075"/>
            <a:ext cx="738682" cy="677125"/>
          </a:xfrm>
          <a:prstGeom prst="diamond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1" name="Diamond 30"/>
          <p:cNvSpPr/>
          <p:nvPr/>
        </p:nvSpPr>
        <p:spPr>
          <a:xfrm>
            <a:off x="6678861" y="2819400"/>
            <a:ext cx="738682" cy="677125"/>
          </a:xfrm>
          <a:prstGeom prst="diamond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2" name="Diamond 31"/>
          <p:cNvSpPr/>
          <p:nvPr/>
        </p:nvSpPr>
        <p:spPr>
          <a:xfrm>
            <a:off x="8812461" y="2904275"/>
            <a:ext cx="738682" cy="677125"/>
          </a:xfrm>
          <a:prstGeom prst="diamond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6487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Box 171"/>
          <p:cNvSpPr txBox="1"/>
          <p:nvPr/>
        </p:nvSpPr>
        <p:spPr>
          <a:xfrm>
            <a:off x="594520" y="285690"/>
            <a:ext cx="7773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Insurance in Nigeria: Future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120" y="761062"/>
            <a:ext cx="2136170" cy="64281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/>
              <a:t>The future would be shaped by the implementation of the new guidelines on insurance which was released on 20</a:t>
            </a:r>
            <a:r>
              <a:rPr lang="en-US" sz="1200" baseline="30000" dirty="0"/>
              <a:t>th</a:t>
            </a:r>
            <a:r>
              <a:rPr lang="en-US" sz="1200" dirty="0"/>
              <a:t> May, 2019. All Insurance companies have a deadline of June 2020 to increase their Paid-Up Capital from =N=2billion to =N=8billion for Life, =N=3billion to =N=10billion </a:t>
            </a:r>
            <a:r>
              <a:rPr lang="en-US" sz="1200"/>
              <a:t>for Non-Life, Composite Insurance Companies =N=5billion to =N=18billion and </a:t>
            </a:r>
            <a:r>
              <a:rPr lang="en-US" sz="1200" dirty="0"/>
              <a:t>=N=10billion to =N=20billion for Reinsurance Companies.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Post-consolidation, various reports from analysts have projected between 25-30 Companies.</a:t>
            </a:r>
          </a:p>
        </p:txBody>
      </p:sp>
      <p:sp>
        <p:nvSpPr>
          <p:cNvPr id="5" name="Hexagon 4"/>
          <p:cNvSpPr/>
          <p:nvPr/>
        </p:nvSpPr>
        <p:spPr>
          <a:xfrm rot="16200000">
            <a:off x="2713834" y="1369942"/>
            <a:ext cx="1122304" cy="973222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Hexagon 56"/>
          <p:cNvSpPr/>
          <p:nvPr/>
        </p:nvSpPr>
        <p:spPr>
          <a:xfrm rot="16200000">
            <a:off x="2196379" y="2444043"/>
            <a:ext cx="1122304" cy="973222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xagon 57"/>
          <p:cNvSpPr/>
          <p:nvPr/>
        </p:nvSpPr>
        <p:spPr>
          <a:xfrm rot="16200000">
            <a:off x="2713402" y="3510842"/>
            <a:ext cx="1122304" cy="973222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Hexagon 58"/>
          <p:cNvSpPr/>
          <p:nvPr/>
        </p:nvSpPr>
        <p:spPr>
          <a:xfrm rot="16200000">
            <a:off x="2196378" y="4577642"/>
            <a:ext cx="1122304" cy="973222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Hexagon 60"/>
          <p:cNvSpPr/>
          <p:nvPr/>
        </p:nvSpPr>
        <p:spPr>
          <a:xfrm rot="16200000">
            <a:off x="10824356" y="1390638"/>
            <a:ext cx="1122304" cy="973222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Hexagon 61"/>
          <p:cNvSpPr/>
          <p:nvPr/>
        </p:nvSpPr>
        <p:spPr>
          <a:xfrm rot="16200000">
            <a:off x="10306901" y="2464739"/>
            <a:ext cx="1122304" cy="973222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Hexagon 62"/>
          <p:cNvSpPr/>
          <p:nvPr/>
        </p:nvSpPr>
        <p:spPr>
          <a:xfrm rot="16200000">
            <a:off x="10823924" y="3531538"/>
            <a:ext cx="1122304" cy="973222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Hexagon 63"/>
          <p:cNvSpPr/>
          <p:nvPr/>
        </p:nvSpPr>
        <p:spPr>
          <a:xfrm rot="16200000">
            <a:off x="10306900" y="4598338"/>
            <a:ext cx="1122304" cy="973222"/>
          </a:xfrm>
          <a:prstGeom prst="hexag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796126" y="1610380"/>
            <a:ext cx="2513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It will encourage Mergers and Acquisitions.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6461917" y="1264920"/>
            <a:ext cx="2" cy="512296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249237" y="2638265"/>
            <a:ext cx="2831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Confidence and trust would be restored in the industry.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726488" y="3512501"/>
            <a:ext cx="2964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Regulatory oversight and alignment with new ways of doing business would be introduced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292887" y="4807949"/>
            <a:ext cx="2845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It will introduce creativity in product development.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09CD512-5ADE-41A6-B301-EAFF006ABE5A}"/>
              </a:ext>
            </a:extLst>
          </p:cNvPr>
          <p:cNvSpPr txBox="1"/>
          <p:nvPr/>
        </p:nvSpPr>
        <p:spPr>
          <a:xfrm>
            <a:off x="3490119" y="761062"/>
            <a:ext cx="6477000" cy="414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u="sng" dirty="0"/>
              <a:t>IMPACT OF NEW CAPITAL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538119" y="1610380"/>
            <a:ext cx="4329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Cut-throat pricing and competition as a result of cash flow underwriting would stop.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538119" y="2335649"/>
            <a:ext cx="38433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Insurance funds will become strategic in government goal setting and planning through disaster recovery mechanisms &amp; long-term project financing (infrastructure funding etc.)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38118" y="3657600"/>
            <a:ext cx="43299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Diversified human capital would be attracted to the industry: Data Analysts, Actuaries, Investment Analysts etc.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559467" y="4572000"/>
            <a:ext cx="382197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Technology would become central to operation because of the efficiency it brings to customer satisfaction and experience. The use of data analytics in assessing risks would become commonplace, thereby entrenching a risk/reward structure.</a:t>
            </a: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329" y="1524000"/>
            <a:ext cx="720328" cy="72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trust icon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809" y="2542543"/>
            <a:ext cx="745442" cy="74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367" y="3663306"/>
            <a:ext cx="684091" cy="68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Related image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55" y="4708446"/>
            <a:ext cx="711613" cy="71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Related imag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187" y="1486476"/>
            <a:ext cx="862832" cy="64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4" descr="Image result for funds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2" name="Picture 16" descr="Image result for funds icon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997" y="2638131"/>
            <a:ext cx="649854" cy="64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Related image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913" y="3627543"/>
            <a:ext cx="781210" cy="78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Image result for technology icon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037" y="4760346"/>
            <a:ext cx="649854" cy="64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03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4927</TotalTime>
  <Words>774</Words>
  <Application>Microsoft Office PowerPoint</Application>
  <PresentationFormat>Custom</PresentationFormat>
  <Paragraphs>104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EIyiola</dc:creator>
  <cp:lastModifiedBy>Emmanuel Ekpo</cp:lastModifiedBy>
  <cp:revision>1213</cp:revision>
  <cp:lastPrinted>2019-09-30T14:37:34Z</cp:lastPrinted>
  <dcterms:created xsi:type="dcterms:W3CDTF">2018-10-25T10:40:23Z</dcterms:created>
  <dcterms:modified xsi:type="dcterms:W3CDTF">2019-10-01T19:01:53Z</dcterms:modified>
</cp:coreProperties>
</file>